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2" r:id="rId1"/>
  </p:sldMasterIdLst>
  <p:notesMasterIdLst>
    <p:notesMasterId r:id="rId29"/>
  </p:notesMasterIdLst>
  <p:sldIdLst>
    <p:sldId id="256" r:id="rId2"/>
    <p:sldId id="257" r:id="rId3"/>
    <p:sldId id="258" r:id="rId4"/>
    <p:sldId id="287" r:id="rId5"/>
    <p:sldId id="260" r:id="rId6"/>
    <p:sldId id="259" r:id="rId7"/>
    <p:sldId id="261" r:id="rId8"/>
    <p:sldId id="286" r:id="rId9"/>
    <p:sldId id="264" r:id="rId10"/>
    <p:sldId id="268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9900"/>
    <a:srgbClr val="CC0066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110" d="100"/>
          <a:sy n="110" d="100"/>
        </p:scale>
        <p:origin x="-804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EF8F8D4-C594-4EDC-8375-BFD6EEF6F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66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245-5D4D-429A-8EAF-60BA6C43D100}" type="slidenum">
              <a:rPr lang="ru-RU"/>
              <a:pPr/>
              <a:t>1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Начало показа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8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8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5FCF66-A52E-466E-BCE8-F8029AB8C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5686-1600-4341-8EBF-BF7F36B16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C3BE-94AD-4317-8EA0-3E0F2C607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DE16-D92E-4C30-B289-6F5BD192C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4B63-5337-4349-AE35-81E3E7748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F234-FD0C-453E-93B2-A65A71F11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D8F3-EF37-44BB-A1F6-75918726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6440-E623-400A-817E-68B404F6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CBA1-F243-446D-98B0-8FDDEB723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6F4BB-3754-437B-86A6-346D2C430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D9E4-47FF-437B-A84C-B1C290250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4063-4890-4A5A-BB20-162FA72F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3B484-5412-4619-8EE2-06BC49CAF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A775-CBF0-47C6-B446-97246CD7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EA8E-FA9F-47A9-8B75-4A0808536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A96D-8170-4B3F-8F2B-CB5B11FE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46A457FF-9183-4D5A-9A3E-71890A258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72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72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72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72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72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72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672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672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72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et.ru/db/msg/1214846/gcenter_2mass_big.jpg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gasus.astro.umass.edu/cameras/index.html" TargetMode="Externa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Euklid-von-Alexandria_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628775"/>
            <a:ext cx="6019800" cy="22098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28384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ОПТИКА: 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971550" y="3141663"/>
            <a:ext cx="3067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від видимого</a:t>
            </a: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5219700" y="4076700"/>
            <a:ext cx="29146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невидимого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5157788"/>
            <a:ext cx="5616575" cy="1392237"/>
          </a:xfrm>
        </p:spPr>
        <p:txBody>
          <a:bodyPr/>
          <a:lstStyle/>
          <a:p>
            <a:pPr algn="ctr" eaLnBrk="1" hangingPunct="1"/>
            <a:endParaRPr lang="uk-UA" sz="1800" smtClean="0"/>
          </a:p>
          <a:p>
            <a:pPr algn="ctr" eaLnBrk="1" hangingPunct="1"/>
            <a:r>
              <a:rPr lang="uk-UA" sz="1800" smtClean="0"/>
              <a:t>Кафедра прикладної фізики ФТІ  НТУУ “КПІ”</a:t>
            </a:r>
          </a:p>
          <a:p>
            <a:pPr algn="ctr" eaLnBrk="1" hangingPunct="1"/>
            <a:r>
              <a:rPr lang="uk-UA" sz="1800" i="1" smtClean="0"/>
              <a:t>Доц. Іванова В.В.</a:t>
            </a:r>
            <a:r>
              <a:rPr lang="uk-UA" sz="1800" smtClean="0"/>
              <a:t> </a:t>
            </a:r>
            <a:endParaRPr lang="ru-R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2603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>
                <a:solidFill>
                  <a:srgbClr val="0000FF"/>
                </a:solidFill>
              </a:rPr>
              <a:t>Закони теплового випромінювання</a:t>
            </a:r>
            <a:endParaRPr lang="ru-RU" sz="2800" b="1">
              <a:solidFill>
                <a:srgbClr val="0000FF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492375"/>
            <a:ext cx="34131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96975"/>
            <a:ext cx="25114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23850" y="2205038"/>
            <a:ext cx="32400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b="1" dirty="0"/>
              <a:t>Infrared </a:t>
            </a:r>
            <a:r>
              <a:rPr lang="en-GB" dirty="0"/>
              <a:t>(IR) is radiation with wavelengths that are longer than 700 nm but shorter than 1 mm.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dirty="0"/>
              <a:t>Infrared radiation was discovered by </a:t>
            </a:r>
            <a:r>
              <a:rPr lang="en-GB" i="1" dirty="0"/>
              <a:t>William Herschel </a:t>
            </a:r>
            <a:r>
              <a:rPr lang="en-GB" dirty="0"/>
              <a:t>(1738 - 1822) in 1800 in the </a:t>
            </a:r>
            <a:r>
              <a:rPr lang="en-GB" b="1" dirty="0"/>
              <a:t>spectrum </a:t>
            </a:r>
            <a:r>
              <a:rPr lang="en-GB" dirty="0"/>
              <a:t>of the Sun.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dirty="0"/>
              <a:t>ordinary </a:t>
            </a:r>
            <a:r>
              <a:rPr lang="en-GB" b="1" dirty="0"/>
              <a:t>glass </a:t>
            </a:r>
            <a:r>
              <a:rPr lang="en-GB" dirty="0"/>
              <a:t>absorb infrared wavelengths greater than ~2 </a:t>
            </a:r>
            <a:r>
              <a:rPr lang="en-US" dirty="0" err="1" smtClean="0"/>
              <a:t>mkm</a:t>
            </a:r>
            <a:r>
              <a:rPr lang="en-GB" dirty="0" smtClean="0"/>
              <a:t>.</a:t>
            </a:r>
            <a:endParaRPr lang="ru-RU" dirty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932363" y="48688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1789 </a:t>
            </a:r>
            <a:endParaRPr lang="ru-RU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527175" y="712788"/>
            <a:ext cx="138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827088" y="1341438"/>
            <a:ext cx="230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>
                <a:solidFill>
                  <a:srgbClr val="0000FF"/>
                </a:solidFill>
              </a:rPr>
              <a:t>Відкриття ІЧ випромінювання</a:t>
            </a:r>
            <a:endParaRPr lang="ru-RU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uk-UA" sz="2800" b="1" smtClean="0">
                <a:solidFill>
                  <a:srgbClr val="0000FF"/>
                </a:solidFill>
              </a:rPr>
              <a:t>Закони теплового випромінювання</a:t>
            </a:r>
            <a:endParaRPr lang="ru-RU" sz="2800" b="1" smtClean="0">
              <a:solidFill>
                <a:srgbClr val="0000FF"/>
              </a:solidFill>
            </a:endParaRPr>
          </a:p>
        </p:txBody>
      </p:sp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25538"/>
            <a:ext cx="22479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1979613" y="2060575"/>
          <a:ext cx="24987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4" imgW="1320480" imgH="520560" progId="Equation.3">
                  <p:embed/>
                </p:oleObj>
              </mc:Choice>
              <mc:Fallback>
                <p:oleObj name="Формула" r:id="rId4" imgW="132048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60575"/>
                        <a:ext cx="2498725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900113" y="1268413"/>
            <a:ext cx="334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CC0066"/>
                </a:solidFill>
              </a:rPr>
              <a:t>Закон Планка</a:t>
            </a:r>
          </a:p>
          <a:p>
            <a:r>
              <a:rPr lang="uk-UA" i="1"/>
              <a:t>Спектр випромінювання АЧТ</a:t>
            </a:r>
            <a:endParaRPr lang="ru-RU" i="1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827088" y="3141663"/>
            <a:ext cx="4603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/>
              <a:t>В теплобаченні  використовують закон Планка</a:t>
            </a:r>
          </a:p>
          <a:p>
            <a:r>
              <a:rPr lang="uk-UA" sz="1600"/>
              <a:t>у вигляді</a:t>
            </a:r>
            <a:r>
              <a:rPr lang="uk-UA"/>
              <a:t> </a:t>
            </a:r>
          </a:p>
          <a:p>
            <a:r>
              <a:rPr lang="uk-UA" i="1"/>
              <a:t>Спектральна густина світності</a:t>
            </a:r>
            <a:endParaRPr lang="ru-RU" i="1"/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227763" y="4508500"/>
            <a:ext cx="2447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rgbClr val="009900"/>
                </a:solidFill>
              </a:rPr>
              <a:t>Max Karl Ernst Ludwig Planck; 23 квітня 1858, Кіль — 4 жовтня 1947, Геттінген</a:t>
            </a:r>
          </a:p>
        </p:txBody>
      </p:sp>
      <p:graphicFrame>
        <p:nvGraphicFramePr>
          <p:cNvPr id="1027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827088" y="4149725"/>
          <a:ext cx="46815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6" imgW="2666880" imgH="609480" progId="Equation.3">
                  <p:embed/>
                </p:oleObj>
              </mc:Choice>
              <mc:Fallback>
                <p:oleObj name="Формула" r:id="rId6" imgW="2666880" imgH="609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468153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21"/>
          <p:cNvSpPr txBox="1">
            <a:spLocks noChangeArrowheads="1"/>
          </p:cNvSpPr>
          <p:nvPr/>
        </p:nvSpPr>
        <p:spPr bwMode="auto">
          <a:xfrm>
            <a:off x="755650" y="5734050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solidFill>
                  <a:srgbClr val="336600"/>
                </a:solidFill>
              </a:rPr>
              <a:t>«Научная истина торжествует по мере того, как вымирают её противники» М.Планк</a:t>
            </a:r>
          </a:p>
        </p:txBody>
      </p:sp>
      <p:pic>
        <p:nvPicPr>
          <p:cNvPr id="1035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1412875"/>
            <a:ext cx="7207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  <a:noFill/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rgbClr val="0000FF"/>
                </a:solidFill>
              </a:rPr>
              <a:t>Закони теплового випромінювання</a:t>
            </a:r>
            <a:endParaRPr lang="ru-RU" sz="2400" b="1" smtClean="0">
              <a:solidFill>
                <a:srgbClr val="0000FF"/>
              </a:solidFill>
            </a:endParaRP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2674937" cy="1519237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rgbClr val="CC0066"/>
                </a:solidFill>
              </a:rPr>
              <a:t>Закон Віна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i="1" smtClean="0">
                <a:solidFill>
                  <a:srgbClr val="CC0066"/>
                </a:solidFill>
                <a:cs typeface="Arial" charset="0"/>
              </a:rPr>
              <a:t>        </a:t>
            </a:r>
            <a:r>
              <a:rPr lang="el-GR" sz="1600" i="1" smtClean="0">
                <a:solidFill>
                  <a:srgbClr val="CC0066"/>
                </a:solidFill>
                <a:cs typeface="Arial" charset="0"/>
              </a:rPr>
              <a:t>λΤ</a:t>
            </a:r>
            <a:r>
              <a:rPr lang="en-US" sz="1600" i="1" smtClean="0">
                <a:solidFill>
                  <a:srgbClr val="CC0066"/>
                </a:solidFill>
                <a:cs typeface="Arial" charset="0"/>
              </a:rPr>
              <a:t>&lt;&lt;hc</a:t>
            </a:r>
            <a:r>
              <a:rPr lang="ru-RU" sz="1600" i="1" smtClean="0">
                <a:solidFill>
                  <a:srgbClr val="CC0066"/>
                </a:solidFill>
                <a:cs typeface="Arial" charset="0"/>
              </a:rPr>
              <a:t>/</a:t>
            </a:r>
            <a:r>
              <a:rPr lang="en-US" sz="1600" i="1" smtClean="0">
                <a:solidFill>
                  <a:srgbClr val="CC0066"/>
                </a:solidFill>
                <a:cs typeface="Arial" charset="0"/>
              </a:rPr>
              <a:t>k</a:t>
            </a:r>
          </a:p>
          <a:p>
            <a:pPr eaLnBrk="1" hangingPunct="1">
              <a:buFont typeface="Wingdings" pitchFamily="2" charset="2"/>
              <a:buNone/>
            </a:pPr>
            <a:endParaRPr lang="en-US" sz="1600" i="1" smtClean="0">
              <a:solidFill>
                <a:srgbClr val="CC0066"/>
              </a:solidFill>
              <a:cs typeface="Arial" charset="0"/>
            </a:endParaRPr>
          </a:p>
        </p:txBody>
      </p:sp>
      <p:sp>
        <p:nvSpPr>
          <p:cNvPr id="2057" name="Rectangle 41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492375"/>
            <a:ext cx="3024187" cy="2447925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rgbClr val="CC0066"/>
                </a:solidFill>
              </a:rPr>
              <a:t>Закон Релея-Джинса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600" i="1" smtClean="0">
                <a:solidFill>
                  <a:srgbClr val="CC0066"/>
                </a:solidFill>
                <a:cs typeface="Arial" charset="0"/>
              </a:rPr>
              <a:t>          </a:t>
            </a:r>
            <a:r>
              <a:rPr lang="el-GR" sz="1600" i="1" smtClean="0">
                <a:solidFill>
                  <a:srgbClr val="CC0066"/>
                </a:solidFill>
                <a:cs typeface="Arial" charset="0"/>
              </a:rPr>
              <a:t>λΤ</a:t>
            </a:r>
            <a:r>
              <a:rPr lang="en-US" sz="1600" i="1" smtClean="0">
                <a:solidFill>
                  <a:srgbClr val="CC0066"/>
                </a:solidFill>
                <a:cs typeface="Arial" charset="0"/>
              </a:rPr>
              <a:t>&gt;&gt;&gt;hc</a:t>
            </a:r>
            <a:r>
              <a:rPr lang="ru-RU" sz="1600" i="1" smtClean="0">
                <a:solidFill>
                  <a:srgbClr val="CC0066"/>
                </a:solidFill>
                <a:cs typeface="Arial" charset="0"/>
              </a:rPr>
              <a:t>/</a:t>
            </a:r>
            <a:r>
              <a:rPr lang="en-US" sz="1600" i="1" smtClean="0">
                <a:solidFill>
                  <a:srgbClr val="CC0066"/>
                </a:solidFill>
                <a:cs typeface="Arial" charset="0"/>
              </a:rPr>
              <a:t>k</a:t>
            </a:r>
            <a:endParaRPr lang="uk-UA" sz="1600" i="1" smtClean="0">
              <a:solidFill>
                <a:srgbClr val="CC00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1600" i="1" smtClean="0">
              <a:solidFill>
                <a:srgbClr val="CC0066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600" i="1" smtClean="0">
              <a:solidFill>
                <a:srgbClr val="CC0066"/>
              </a:solidFill>
              <a:cs typeface="Arial" charset="0"/>
            </a:endParaRPr>
          </a:p>
        </p:txBody>
      </p:sp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052513"/>
            <a:ext cx="50403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9" name="Group 12"/>
          <p:cNvGrpSpPr>
            <a:grpSpLocks/>
          </p:cNvGrpSpPr>
          <p:nvPr/>
        </p:nvGrpSpPr>
        <p:grpSpPr bwMode="auto">
          <a:xfrm>
            <a:off x="9037638" y="2844800"/>
            <a:ext cx="184150" cy="644525"/>
            <a:chOff x="-5054" y="1480"/>
            <a:chExt cx="11572" cy="9855"/>
          </a:xfrm>
        </p:grpSpPr>
        <p:graphicFrame>
          <p:nvGraphicFramePr>
            <p:cNvPr id="2053" name="Object 6"/>
            <p:cNvGraphicFramePr>
              <a:graphicFrameLocks noChangeAspect="1"/>
            </p:cNvGraphicFramePr>
            <p:nvPr/>
          </p:nvGraphicFramePr>
          <p:xfrm>
            <a:off x="431" y="1570"/>
            <a:ext cx="27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Формула" r:id="rId4" imgW="241200" imgH="177480" progId="Equation.3">
                    <p:embed/>
                  </p:oleObj>
                </mc:Choice>
                <mc:Fallback>
                  <p:oleObj name="Формула" r:id="rId4" imgW="241200" imgH="177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570"/>
                          <a:ext cx="272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Text Box 9"/>
            <p:cNvSpPr txBox="1">
              <a:spLocks noChangeArrowheads="1"/>
            </p:cNvSpPr>
            <p:nvPr/>
          </p:nvSpPr>
          <p:spPr bwMode="auto">
            <a:xfrm>
              <a:off x="-5054" y="1529"/>
              <a:ext cx="11572" cy="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&lt;&lt;</a:t>
              </a:r>
            </a:p>
          </p:txBody>
        </p:sp>
        <p:graphicFrame>
          <p:nvGraphicFramePr>
            <p:cNvPr id="2054" name="Object 10"/>
            <p:cNvGraphicFramePr>
              <a:graphicFrameLocks noChangeAspect="1"/>
            </p:cNvGraphicFramePr>
            <p:nvPr/>
          </p:nvGraphicFramePr>
          <p:xfrm>
            <a:off x="884" y="1480"/>
            <a:ext cx="249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Формула" r:id="rId6" imgW="215640" imgH="393480" progId="Equation.3">
                    <p:embed/>
                  </p:oleObj>
                </mc:Choice>
                <mc:Fallback>
                  <p:oleObj name="Формула" r:id="rId6" imgW="21564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1480"/>
                          <a:ext cx="249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323850" y="256540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2050" name="Object 3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1188" y="1916113"/>
          <a:ext cx="1800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8" imgW="1434960" imgH="419040" progId="Equation.3">
                  <p:embed/>
                </p:oleObj>
              </mc:Choice>
              <mc:Fallback>
                <p:oleObj name="Формула" r:id="rId8" imgW="1434960" imgH="4190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18002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2"/>
          <p:cNvGraphicFramePr>
            <a:graphicFrameLocks noChangeAspect="1"/>
          </p:cNvGraphicFramePr>
          <p:nvPr/>
        </p:nvGraphicFramePr>
        <p:xfrm>
          <a:off x="1042988" y="3213100"/>
          <a:ext cx="1008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10" imgW="749160" imgH="393480" progId="Equation.3">
                  <p:embed/>
                </p:oleObj>
              </mc:Choice>
              <mc:Fallback>
                <p:oleObj name="Формула" r:id="rId10" imgW="749160" imgH="3934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13100"/>
                        <a:ext cx="100806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44"/>
          <p:cNvSpPr txBox="1">
            <a:spLocks noChangeArrowheads="1"/>
          </p:cNvSpPr>
          <p:nvPr/>
        </p:nvSpPr>
        <p:spPr bwMode="auto">
          <a:xfrm>
            <a:off x="323850" y="3716338"/>
            <a:ext cx="31670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solidFill>
                  <a:srgbClr val="CC0066"/>
                </a:solidFill>
              </a:rPr>
              <a:t>Закон зміщення Віна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CC0066"/>
              </a:solidFill>
            </a:endParaRPr>
          </a:p>
        </p:txBody>
      </p:sp>
      <p:graphicFrame>
        <p:nvGraphicFramePr>
          <p:cNvPr id="2052" name="Object 45"/>
          <p:cNvGraphicFramePr>
            <a:graphicFrameLocks noChangeAspect="1"/>
          </p:cNvGraphicFramePr>
          <p:nvPr/>
        </p:nvGraphicFramePr>
        <p:xfrm>
          <a:off x="611188" y="4076700"/>
          <a:ext cx="18716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12" imgW="1130040" imgH="393480" progId="Equation.3">
                  <p:embed/>
                </p:oleObj>
              </mc:Choice>
              <mc:Fallback>
                <p:oleObj name="Формула" r:id="rId12" imgW="113004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76700"/>
                        <a:ext cx="1871662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46"/>
          <p:cNvSpPr txBox="1">
            <a:spLocks noChangeArrowheads="1"/>
          </p:cNvSpPr>
          <p:nvPr/>
        </p:nvSpPr>
        <p:spPr bwMode="auto">
          <a:xfrm>
            <a:off x="179388" y="4941888"/>
            <a:ext cx="54006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solidFill>
                  <a:srgbClr val="FF6600"/>
                </a:solidFill>
              </a:rPr>
              <a:t>Сонце:  Т=6000К             </a:t>
            </a:r>
            <a:r>
              <a:rPr lang="el-GR">
                <a:solidFill>
                  <a:srgbClr val="FF6600"/>
                </a:solidFill>
                <a:cs typeface="Arial" charset="0"/>
              </a:rPr>
              <a:t>λ</a:t>
            </a:r>
            <a:r>
              <a:rPr lang="uk-UA" baseline="-25000">
                <a:solidFill>
                  <a:srgbClr val="FF6600"/>
                </a:solidFill>
                <a:cs typeface="Arial" charset="0"/>
              </a:rPr>
              <a:t>макс</a:t>
            </a:r>
            <a:r>
              <a:rPr lang="uk-UA">
                <a:solidFill>
                  <a:srgbClr val="FF6600"/>
                </a:solidFill>
                <a:cs typeface="Arial" charset="0"/>
              </a:rPr>
              <a:t>=0,5 мкм</a:t>
            </a:r>
          </a:p>
          <a:p>
            <a:pPr>
              <a:spcBef>
                <a:spcPct val="50000"/>
              </a:spcBef>
            </a:pPr>
            <a:r>
              <a:rPr lang="uk-UA">
                <a:solidFill>
                  <a:srgbClr val="FF6600"/>
                </a:solidFill>
                <a:cs typeface="Arial" charset="0"/>
              </a:rPr>
              <a:t>              Т=290К               </a:t>
            </a:r>
            <a:r>
              <a:rPr lang="el-GR">
                <a:solidFill>
                  <a:srgbClr val="FF6600"/>
                </a:solidFill>
              </a:rPr>
              <a:t>λ</a:t>
            </a:r>
            <a:r>
              <a:rPr lang="uk-UA" baseline="-25000">
                <a:solidFill>
                  <a:srgbClr val="FF6600"/>
                </a:solidFill>
              </a:rPr>
              <a:t>макс</a:t>
            </a:r>
            <a:r>
              <a:rPr lang="uk-UA">
                <a:solidFill>
                  <a:srgbClr val="FF6600"/>
                </a:solidFill>
              </a:rPr>
              <a:t>=10 мкм</a:t>
            </a:r>
          </a:p>
          <a:p>
            <a:pPr>
              <a:spcBef>
                <a:spcPct val="50000"/>
              </a:spcBef>
            </a:pPr>
            <a:r>
              <a:rPr lang="uk-UA">
                <a:solidFill>
                  <a:srgbClr val="FF6600"/>
                </a:solidFill>
              </a:rPr>
              <a:t>               Т=77К               </a:t>
            </a:r>
            <a:r>
              <a:rPr lang="el-GR">
                <a:solidFill>
                  <a:srgbClr val="FF6600"/>
                </a:solidFill>
              </a:rPr>
              <a:t>λ</a:t>
            </a:r>
            <a:r>
              <a:rPr lang="uk-UA">
                <a:solidFill>
                  <a:srgbClr val="FF6600"/>
                </a:solidFill>
              </a:rPr>
              <a:t>макс=38 мкм</a:t>
            </a:r>
            <a:endParaRPr lang="el-GR">
              <a:solidFill>
                <a:srgbClr val="FF6600"/>
              </a:solidFill>
            </a:endParaRPr>
          </a:p>
        </p:txBody>
      </p:sp>
      <p:sp>
        <p:nvSpPr>
          <p:cNvPr id="2063" name="AutoShape 48"/>
          <p:cNvSpPr>
            <a:spLocks noChangeArrowheads="1"/>
          </p:cNvSpPr>
          <p:nvPr/>
        </p:nvSpPr>
        <p:spPr bwMode="auto">
          <a:xfrm>
            <a:off x="2195513" y="5084763"/>
            <a:ext cx="431800" cy="73025"/>
          </a:xfrm>
          <a:prstGeom prst="rightArrow">
            <a:avLst>
              <a:gd name="adj1" fmla="val 50000"/>
              <a:gd name="adj2" fmla="val 14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49"/>
          <p:cNvSpPr>
            <a:spLocks noChangeArrowheads="1"/>
          </p:cNvSpPr>
          <p:nvPr/>
        </p:nvSpPr>
        <p:spPr bwMode="auto">
          <a:xfrm>
            <a:off x="2195513" y="5516563"/>
            <a:ext cx="431800" cy="73025"/>
          </a:xfrm>
          <a:prstGeom prst="rightArrow">
            <a:avLst>
              <a:gd name="adj1" fmla="val 50000"/>
              <a:gd name="adj2" fmla="val 14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50"/>
          <p:cNvSpPr>
            <a:spLocks noChangeArrowheads="1"/>
          </p:cNvSpPr>
          <p:nvPr/>
        </p:nvSpPr>
        <p:spPr bwMode="auto">
          <a:xfrm>
            <a:off x="2195513" y="5876925"/>
            <a:ext cx="431800" cy="73025"/>
          </a:xfrm>
          <a:prstGeom prst="rightArrow">
            <a:avLst>
              <a:gd name="adj1" fmla="val 50000"/>
              <a:gd name="adj2" fmla="val 14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574675"/>
          </a:xfrm>
          <a:noFill/>
        </p:spPr>
        <p:txBody>
          <a:bodyPr/>
          <a:lstStyle/>
          <a:p>
            <a:pPr algn="ctr" eaLnBrk="1" hangingPunct="1"/>
            <a:r>
              <a:rPr lang="uk-UA" sz="2800" b="1" smtClean="0">
                <a:solidFill>
                  <a:srgbClr val="0000FF"/>
                </a:solidFill>
              </a:rPr>
              <a:t>Закони теплового випромінювання</a:t>
            </a:r>
            <a:endParaRPr lang="ru-RU" sz="2800" b="1" smtClean="0">
              <a:solidFill>
                <a:srgbClr val="0000FF"/>
              </a:solidFill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471988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rgbClr val="CC0066"/>
                </a:solidFill>
              </a:rPr>
              <a:t>Закон Стефана – Больцмана</a:t>
            </a:r>
          </a:p>
          <a:p>
            <a:pPr eaLnBrk="1" hangingPunct="1"/>
            <a:endParaRPr lang="uk-UA" sz="1600" smtClean="0">
              <a:solidFill>
                <a:srgbClr val="CC0066"/>
              </a:solidFill>
            </a:endParaRPr>
          </a:p>
          <a:p>
            <a:pPr eaLnBrk="1" hangingPunct="1"/>
            <a:endParaRPr lang="ru-RU" sz="2800" smtClean="0">
              <a:solidFill>
                <a:srgbClr val="CC0066"/>
              </a:solidFill>
            </a:endParaRP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2349500"/>
          <a:ext cx="26638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1587240" imgH="711000" progId="Equation.3">
                  <p:embed/>
                </p:oleObj>
              </mc:Choice>
              <mc:Fallback>
                <p:oleObj name="Формула" r:id="rId3" imgW="1587240" imgH="711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2663825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6449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412875"/>
            <a:ext cx="30241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1331913" y="4508500"/>
            <a:ext cx="453707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Приклад:</a:t>
            </a:r>
          </a:p>
          <a:p>
            <a:pPr>
              <a:spcBef>
                <a:spcPct val="50000"/>
              </a:spcBef>
            </a:pPr>
            <a:r>
              <a:rPr lang="uk-UA" sz="1400" i="1"/>
              <a:t>Інтегральна поверхнева густина потоку випромінювання тіла при</a:t>
            </a:r>
            <a:r>
              <a:rPr lang="en-US" sz="1400" i="1"/>
              <a:t> T=300K</a:t>
            </a:r>
            <a:r>
              <a:rPr lang="uk-UA" sz="1400" i="1"/>
              <a:t> </a:t>
            </a:r>
          </a:p>
          <a:p>
            <a:pPr>
              <a:spcBef>
                <a:spcPct val="50000"/>
              </a:spcBef>
            </a:pPr>
            <a:r>
              <a:rPr lang="en-US" sz="1400" i="1"/>
              <a:t>M=0,05</a:t>
            </a:r>
            <a:r>
              <a:rPr lang="uk-UA" sz="1400" i="1"/>
              <a:t> Вт/см</a:t>
            </a:r>
            <a:r>
              <a:rPr lang="uk-UA" sz="1400" i="1" baseline="30000"/>
              <a:t>2</a:t>
            </a:r>
          </a:p>
          <a:p>
            <a:pPr>
              <a:spcBef>
                <a:spcPct val="50000"/>
              </a:spcBef>
            </a:pPr>
            <a:r>
              <a:rPr lang="uk-UA" sz="1400" i="1"/>
              <a:t>Якщо площа шкіряного покриву </a:t>
            </a:r>
            <a:r>
              <a:rPr lang="en-US" sz="1400" i="1">
                <a:cs typeface="Arial" charset="0"/>
              </a:rPr>
              <a:t>~</a:t>
            </a:r>
            <a:r>
              <a:rPr lang="uk-UA" sz="1400" i="1">
                <a:cs typeface="Arial" charset="0"/>
              </a:rPr>
              <a:t> 2м</a:t>
            </a:r>
            <a:r>
              <a:rPr lang="uk-UA" sz="1400" i="1" baseline="30000">
                <a:cs typeface="Arial" charset="0"/>
              </a:rPr>
              <a:t>2</a:t>
            </a:r>
            <a:endParaRPr lang="uk-UA" sz="1400" i="1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uk-UA" sz="1400" b="1" i="1">
                <a:solidFill>
                  <a:srgbClr val="CC0066"/>
                </a:solidFill>
                <a:cs typeface="Arial" charset="0"/>
              </a:rPr>
              <a:t>Р = 1кВт</a:t>
            </a:r>
            <a:endParaRPr lang="en-US" sz="1400" b="1" i="1">
              <a:solidFill>
                <a:srgbClr val="CC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Допоможе ТЕПЛОБАЧЕННЯ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4043363" cy="1592262"/>
          </a:xfrm>
        </p:spPr>
        <p:txBody>
          <a:bodyPr/>
          <a:lstStyle/>
          <a:p>
            <a:pPr eaLnBrk="1" hangingPunct="1"/>
            <a:r>
              <a:rPr lang="uk-UA" sz="1400" b="1" smtClean="0">
                <a:solidFill>
                  <a:srgbClr val="CC0066"/>
                </a:solidFill>
              </a:rPr>
              <a:t>Пропускання ІЧ випромінювання атмосферою</a:t>
            </a:r>
          </a:p>
          <a:p>
            <a:pPr eaLnBrk="1" hangingPunct="1"/>
            <a:r>
              <a:rPr lang="uk-UA" sz="1400" i="1" smtClean="0">
                <a:solidFill>
                  <a:srgbClr val="CC0066"/>
                </a:solidFill>
              </a:rPr>
              <a:t>Вікна прозорості атмосфери: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smtClean="0">
                <a:solidFill>
                  <a:srgbClr val="CC0066"/>
                </a:solidFill>
              </a:rPr>
              <a:t>0,4 -1,1; 1,2 -1,3; 2,1 -2,5;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smtClean="0">
                <a:solidFill>
                  <a:srgbClr val="CC0066"/>
                </a:solidFill>
              </a:rPr>
              <a:t>3,5 – 5 ; </a:t>
            </a:r>
            <a:r>
              <a:rPr lang="uk-UA" sz="1400" b="1" smtClean="0">
                <a:solidFill>
                  <a:srgbClr val="CC0066"/>
                </a:solidFill>
              </a:rPr>
              <a:t>8 – 14 мкм</a:t>
            </a:r>
          </a:p>
          <a:p>
            <a:pPr eaLnBrk="1" hangingPunct="1">
              <a:buFont typeface="Wingdings" pitchFamily="2" charset="2"/>
              <a:buNone/>
            </a:pPr>
            <a:endParaRPr lang="uk-UA" sz="1400" smtClean="0">
              <a:solidFill>
                <a:srgbClr val="CC0066"/>
              </a:solidFill>
            </a:endParaRPr>
          </a:p>
        </p:txBody>
      </p:sp>
      <p:pic>
        <p:nvPicPr>
          <p:cNvPr id="15364" name="Picture 6" descr="image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852738"/>
            <a:ext cx="4038600" cy="1998662"/>
          </a:xfrm>
          <a:noFill/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84313"/>
            <a:ext cx="24304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508625" y="5949950"/>
            <a:ext cx="2879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 i="1"/>
              <a:t>Пропускання</a:t>
            </a:r>
            <a:r>
              <a:rPr lang="uk-UA" sz="1400"/>
              <a:t> атмосфери на рівні моря і на висоті 4 км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4825"/>
          </a:xfrm>
          <a:noFill/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Допоможе ТЕПЛОБАЧЕННЯ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569325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rgbClr val="CC0066"/>
                </a:solidFill>
              </a:rPr>
              <a:t>Теплобачення</a:t>
            </a:r>
            <a:r>
              <a:rPr lang="uk-UA" sz="1600" smtClean="0">
                <a:solidFill>
                  <a:srgbClr val="CC0066"/>
                </a:solidFill>
              </a:rPr>
              <a:t>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1600" i="1" smtClean="0">
                <a:solidFill>
                  <a:srgbClr val="CC0066"/>
                </a:solidFill>
              </a:rPr>
              <a:t>перетворення ІЧ випромінювання теплоконтрастних об</a:t>
            </a:r>
            <a:r>
              <a:rPr lang="en-US" sz="1600" i="1" smtClean="0">
                <a:solidFill>
                  <a:srgbClr val="CC0066"/>
                </a:solidFill>
              </a:rPr>
              <a:t>’</a:t>
            </a:r>
            <a:r>
              <a:rPr lang="uk-UA" sz="1600" i="1" smtClean="0">
                <a:solidFill>
                  <a:srgbClr val="CC0066"/>
                </a:solidFill>
              </a:rPr>
              <a:t>єктів в аналог видимого зображення</a:t>
            </a:r>
          </a:p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rgbClr val="CC0066"/>
                </a:solidFill>
              </a:rPr>
              <a:t>Термографія –</a:t>
            </a:r>
            <a:r>
              <a:rPr lang="uk-UA" sz="1600" smtClean="0">
                <a:solidFill>
                  <a:srgbClr val="CC0066"/>
                </a:solidFill>
              </a:rPr>
              <a:t> </a:t>
            </a:r>
            <a:r>
              <a:rPr lang="uk-UA" sz="1600" i="1" smtClean="0">
                <a:solidFill>
                  <a:srgbClr val="CC0066"/>
                </a:solidFill>
              </a:rPr>
              <a:t>вимірювання температурних полів</a:t>
            </a:r>
            <a:endParaRPr lang="uk-UA" sz="1600" b="1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uk-UA" sz="2000" b="1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844675"/>
            <a:ext cx="6048375" cy="30972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000" smtClean="0">
                <a:solidFill>
                  <a:srgbClr val="0000FF"/>
                </a:solidFill>
              </a:rPr>
              <a:t>Застосування тепловізійних систем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Медицина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Інфрачервона астрономія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Промисловість </a:t>
            </a:r>
            <a:r>
              <a:rPr lang="uk-UA" sz="1400" smtClean="0">
                <a:solidFill>
                  <a:srgbClr val="0000FF"/>
                </a:solidFill>
              </a:rPr>
              <a:t>(дефектоскопія, контроль техпроцесів…)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Аерофотозйомка місцевості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Системи охорони і безпеки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Військові техніка (ПНВ)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Будівництво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solidFill>
                  <a:srgbClr val="0000FF"/>
                </a:solidFill>
              </a:rPr>
              <a:t>Енергетика</a:t>
            </a:r>
            <a:endParaRPr lang="ru-RU" sz="2000" smtClean="0">
              <a:solidFill>
                <a:srgbClr val="0000FF"/>
              </a:solidFill>
            </a:endParaRPr>
          </a:p>
        </p:txBody>
      </p:sp>
      <p:graphicFrame>
        <p:nvGraphicFramePr>
          <p:cNvPr id="316438" name="Group 22"/>
          <p:cNvGraphicFramePr>
            <a:graphicFrameLocks noGrp="1"/>
          </p:cNvGraphicFramePr>
          <p:nvPr/>
        </p:nvGraphicFramePr>
        <p:xfrm>
          <a:off x="-4370388" y="2249488"/>
          <a:ext cx="4572001" cy="2423160"/>
        </p:xfrm>
        <a:graphic>
          <a:graphicData uri="http://schemas.openxmlformats.org/drawingml/2006/table">
            <a:tbl>
              <a:tblPr/>
              <a:tblGrid>
                <a:gridCol w="2286000"/>
                <a:gridCol w="2286001"/>
              </a:tblGrid>
              <a:tr h="242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  </a:t>
                      </a:r>
                      <a:r>
                        <a:rPr kumimoji="0" lang="ru-RU" sz="1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  </a:t>
                      </a:r>
                      <a:r>
                        <a:rPr kumimoji="0" lang="ru-RU" sz="1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2" name="Picture 24" descr="IR_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916113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5" descr="IR_0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789363"/>
            <a:ext cx="23209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6" descr="IR_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941888"/>
            <a:ext cx="2046287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7" descr="IR_0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292600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668338"/>
          </a:xfrm>
          <a:noFill/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Допоможе ТЕПЛОБАЧЕННЯ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4038600" cy="38862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Медицина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2997200"/>
            <a:ext cx="2519362" cy="1668463"/>
          </a:xfrm>
        </p:spPr>
      </p:pic>
      <p:pic>
        <p:nvPicPr>
          <p:cNvPr id="17413" name="Picture 8" descr="tvc-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196975"/>
            <a:ext cx="952500" cy="714375"/>
          </a:xfrm>
          <a:noFill/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19697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96975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4643438" y="2060575"/>
            <a:ext cx="3313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Міжхребцева грижа                                Артроз коліна</a:t>
            </a:r>
            <a:endParaRPr lang="ru-RU" sz="1000"/>
          </a:p>
        </p:txBody>
      </p: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92375"/>
            <a:ext cx="952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5651500" y="24923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Подагра лівої стопи</a:t>
            </a:r>
            <a:endParaRPr lang="ru-RU" sz="1000"/>
          </a:p>
        </p:txBody>
      </p:sp>
      <p:sp>
        <p:nvSpPr>
          <p:cNvPr id="17419" name="Text Box 17"/>
          <p:cNvSpPr txBox="1">
            <a:spLocks noChangeArrowheads="1"/>
          </p:cNvSpPr>
          <p:nvPr/>
        </p:nvSpPr>
        <p:spPr bwMode="auto">
          <a:xfrm>
            <a:off x="468313" y="1412875"/>
            <a:ext cx="29527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0000FF"/>
                </a:solidFill>
              </a:rPr>
              <a:t>Тепловизор NEC TH9100SL</a:t>
            </a:r>
            <a:r>
              <a:rPr lang="ru-RU" sz="1200"/>
              <a:t> для медицины</a:t>
            </a:r>
          </a:p>
          <a:p>
            <a:r>
              <a:rPr lang="ru-RU" sz="1200"/>
              <a:t>Диапазон измерений	</a:t>
            </a:r>
          </a:p>
          <a:p>
            <a:r>
              <a:rPr lang="ru-RU" sz="1200">
                <a:solidFill>
                  <a:srgbClr val="0000FF"/>
                </a:solidFill>
              </a:rPr>
              <a:t>-20°С - +100°С*.</a:t>
            </a:r>
          </a:p>
          <a:p>
            <a:endParaRPr lang="ru-RU" sz="1200"/>
          </a:p>
          <a:p>
            <a:r>
              <a:rPr lang="ru-RU" sz="1200"/>
              <a:t>Минимально различаемая разность температур	</a:t>
            </a:r>
          </a:p>
          <a:p>
            <a:r>
              <a:rPr lang="ru-RU" sz="1200">
                <a:solidFill>
                  <a:srgbClr val="0000FF"/>
                </a:solidFill>
              </a:rPr>
              <a:t>0.06°С при 30°С.</a:t>
            </a:r>
          </a:p>
          <a:p>
            <a:endParaRPr lang="ru-RU" sz="1200"/>
          </a:p>
          <a:p>
            <a:r>
              <a:rPr lang="ru-RU" sz="1200"/>
              <a:t>Точность измерений	</a:t>
            </a:r>
          </a:p>
          <a:p>
            <a:r>
              <a:rPr lang="ru-RU" sz="1200"/>
              <a:t>±1°С или ±1% от текущего показания температуры</a:t>
            </a:r>
          </a:p>
          <a:p>
            <a:r>
              <a:rPr lang="ru-RU" sz="1200"/>
              <a:t>Спектральный диапазон	</a:t>
            </a:r>
          </a:p>
          <a:p>
            <a:r>
              <a:rPr lang="ru-RU" sz="1200">
                <a:solidFill>
                  <a:srgbClr val="0000FF"/>
                </a:solidFill>
              </a:rPr>
              <a:t>8 - 14 мкм.</a:t>
            </a:r>
          </a:p>
          <a:p>
            <a:r>
              <a:rPr lang="ru-RU" sz="1200"/>
              <a:t>Детектор	</a:t>
            </a:r>
          </a:p>
          <a:p>
            <a:r>
              <a:rPr lang="ru-RU" sz="1200"/>
              <a:t>Матричного типа, без охлаждения, устанавливается в фокальной плоскости объектива (микроболометр),320х240элементов</a:t>
            </a:r>
            <a:r>
              <a:rPr lang="ru-RU" sz="1400"/>
              <a:t>.</a:t>
            </a:r>
          </a:p>
        </p:txBody>
      </p:sp>
      <p:pic>
        <p:nvPicPr>
          <p:cNvPr id="1742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868863"/>
            <a:ext cx="1628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4868863"/>
            <a:ext cx="16129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Допоможе ТЕПЛОБАЧЕННЯ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038600" cy="38862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Будівництво </a:t>
            </a:r>
            <a:r>
              <a:rPr lang="uk-UA" sz="1600" smtClean="0">
                <a:solidFill>
                  <a:srgbClr val="0000FF"/>
                </a:solidFill>
              </a:rPr>
              <a:t>(контроль витоку тепла)</a:t>
            </a:r>
          </a:p>
          <a:p>
            <a:pPr eaLnBrk="1" hangingPunct="1">
              <a:buFont typeface="Wingdings" pitchFamily="2" charset="2"/>
              <a:buNone/>
            </a:pPr>
            <a:endParaRPr lang="ru-RU" sz="1600" smtClean="0"/>
          </a:p>
        </p:txBody>
      </p:sp>
      <p:sp>
        <p:nvSpPr>
          <p:cNvPr id="18436" name="AutoShape 5"/>
          <p:cNvSpPr>
            <a:spLocks noGrp="1" noChangeAspect="1" noChangeArrowheads="1"/>
          </p:cNvSpPr>
          <p:nvPr>
            <p:ph type="body" sz="half" idx="2"/>
          </p:nvPr>
        </p:nvSpPr>
        <p:spPr>
          <a:xfrm>
            <a:off x="4427538" y="981075"/>
            <a:ext cx="4038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00FF"/>
                </a:solidFill>
              </a:rPr>
              <a:t>Ремонтні роботи </a:t>
            </a:r>
            <a:r>
              <a:rPr lang="uk-UA" sz="1600" smtClean="0">
                <a:solidFill>
                  <a:srgbClr val="0000FF"/>
                </a:solidFill>
              </a:rPr>
              <a:t>(контроль вологості)</a:t>
            </a:r>
            <a:endParaRPr lang="ru-RU" sz="1600" smtClean="0">
              <a:solidFill>
                <a:srgbClr val="0000FF"/>
              </a:solidFill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28775"/>
            <a:ext cx="2016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2020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042988" y="32131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/>
              <a:t>Вікна з одинарним і подвійним заскленням</a:t>
            </a:r>
            <a:endParaRPr lang="ru-RU" sz="1200"/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13100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557338"/>
            <a:ext cx="21669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7235825" y="1916113"/>
            <a:ext cx="1281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/>
              <a:t>Мокра стіна після гасіння пожежі через 11 годин</a:t>
            </a:r>
            <a:endParaRPr lang="ru-RU" sz="1200"/>
          </a:p>
        </p:txBody>
      </p:sp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4221163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576262"/>
          </a:xfrm>
          <a:noFill/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Допоможе ТЕПЛОБАЧЕННЯ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038600" cy="38862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Охорона і безпека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765175"/>
            <a:ext cx="4038600" cy="38862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Охорона і безпека</a:t>
            </a:r>
            <a:endParaRPr lang="ru-RU" sz="2000" smtClean="0">
              <a:solidFill>
                <a:srgbClr val="0000FF"/>
              </a:solidFill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96975"/>
            <a:ext cx="1949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1949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IR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196975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068638"/>
            <a:ext cx="216693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068638"/>
            <a:ext cx="2381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2771775" y="4581525"/>
            <a:ext cx="180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Підозрілий на даху</a:t>
            </a:r>
            <a:endParaRPr lang="ru-RU" sz="1000"/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900113" y="2636838"/>
            <a:ext cx="180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Підозрілий за деревами</a:t>
            </a:r>
            <a:endParaRPr lang="ru-RU" sz="1000"/>
          </a:p>
        </p:txBody>
      </p:sp>
      <p:pic>
        <p:nvPicPr>
          <p:cNvPr id="1946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4652963"/>
            <a:ext cx="16573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7" descr="img18482_187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4868863"/>
            <a:ext cx="2736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3429000"/>
            <a:ext cx="2209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219700" y="5445125"/>
            <a:ext cx="33115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ОБЛАСТИ ПРИМЕНЕНИЯ ТЕПЛОВИЗОРА </a:t>
            </a:r>
          </a:p>
          <a:p>
            <a:r>
              <a:rPr lang="ru-RU" sz="1000"/>
              <a:t>Развертываемые службы охраны </a:t>
            </a:r>
          </a:p>
          <a:p>
            <a:r>
              <a:rPr lang="ru-RU" sz="1000"/>
              <a:t>Защита границы </a:t>
            </a:r>
          </a:p>
          <a:p>
            <a:r>
              <a:rPr lang="ru-RU" sz="1000"/>
              <a:t>Защита ценного имущества </a:t>
            </a:r>
          </a:p>
          <a:p>
            <a:r>
              <a:rPr lang="ru-RU" sz="1000"/>
              <a:t>Промышленная безопасность </a:t>
            </a:r>
          </a:p>
          <a:p>
            <a:r>
              <a:rPr lang="ru-RU" sz="1000"/>
              <a:t>Охрана по периметру </a:t>
            </a:r>
          </a:p>
          <a:p>
            <a:r>
              <a:rPr lang="ru-RU" sz="1000"/>
              <a:t>Защита частей вооруженных сил</a:t>
            </a:r>
          </a:p>
        </p:txBody>
      </p:sp>
      <p:sp>
        <p:nvSpPr>
          <p:cNvPr id="19472" name="Rectangle 20"/>
          <p:cNvSpPr>
            <a:spLocks noChangeArrowheads="1"/>
          </p:cNvSpPr>
          <p:nvPr/>
        </p:nvSpPr>
        <p:spPr bwMode="auto">
          <a:xfrm>
            <a:off x="4284663" y="45815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Компания FLIR Systems является одним из пионеров и признанным мировым лидером в разработке и производстве тепловизионной техники.</a:t>
            </a:r>
          </a:p>
          <a:p>
            <a:r>
              <a:rPr lang="ru-RU" sz="1000"/>
              <a:t>Компания прошла длительный путь развития и, по существу, ведет свою историю от шведской фирмы AGEMA Infrared Systems (основана в 1958 ).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b="1">
                <a:solidFill>
                  <a:srgbClr val="0000FF"/>
                </a:solidFill>
              </a:rPr>
              <a:t>Як побачити невидиме?</a:t>
            </a:r>
            <a:r>
              <a:rPr lang="uk-UA" sz="2000">
                <a:solidFill>
                  <a:srgbClr val="0000FF"/>
                </a:solidFill>
              </a:rPr>
              <a:t/>
            </a:r>
            <a:br>
              <a:rPr lang="uk-UA" sz="2000">
                <a:solidFill>
                  <a:srgbClr val="0000FF"/>
                </a:solidFill>
              </a:rPr>
            </a:br>
            <a:r>
              <a:rPr lang="uk-UA" sz="2000">
                <a:solidFill>
                  <a:srgbClr val="0000FF"/>
                </a:solidFill>
              </a:rPr>
              <a:t>Допоможе ТЕПЛОБАЧЕННЯ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79388" y="90805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>
                <a:solidFill>
                  <a:srgbClr val="0000FF"/>
                </a:solidFill>
              </a:rPr>
              <a:t>Енергетика</a:t>
            </a:r>
            <a:endParaRPr lang="uk-UA" sz="16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600"/>
          </a:p>
        </p:txBody>
      </p:sp>
      <p:sp>
        <p:nvSpPr>
          <p:cNvPr id="20484" name="AutoShape 6"/>
          <p:cNvSpPr>
            <a:spLocks noChangeAspect="1" noChangeArrowheads="1"/>
          </p:cNvSpPr>
          <p:nvPr/>
        </p:nvSpPr>
        <p:spPr bwMode="auto">
          <a:xfrm>
            <a:off x="5292725" y="981075"/>
            <a:ext cx="317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>
                <a:solidFill>
                  <a:srgbClr val="0000FF"/>
                </a:solidFill>
              </a:rPr>
              <a:t>Енергообладнання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7235825" y="1916113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/>
              <a:t>Перегрів запобіжника</a:t>
            </a:r>
            <a:endParaRPr lang="ru-RU" sz="1200"/>
          </a:p>
        </p:txBody>
      </p:sp>
      <p:pic>
        <p:nvPicPr>
          <p:cNvPr id="20486" name="Picture 24" descr="Соединение в подста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23098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5" descr="Дефект в электрическом соедине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341438"/>
            <a:ext cx="231933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26"/>
          <p:cNvSpPr>
            <a:spLocks noChangeArrowheads="1"/>
          </p:cNvSpPr>
          <p:nvPr/>
        </p:nvSpPr>
        <p:spPr bwMode="auto">
          <a:xfrm>
            <a:off x="468313" y="3284538"/>
            <a:ext cx="4608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900">
                <a:solidFill>
                  <a:srgbClr val="575757"/>
                </a:solidFill>
                <a:latin typeface="Tahoma" pitchFamily="34" charset="0"/>
                <a:cs typeface="Tahoma" pitchFamily="34" charset="0"/>
              </a:rPr>
              <a:t>На этом ИК-изображении показано «горячее» соединение (измеренная с использованием телескопического объектива температура соединения составляет 225°С) в подстанции, которая подаёт электропитание в больницу и близлежащие к ней здания. При помощи тепловизора удалось сразу же зафиксировать наличие дефекта. Электрическое соединение было повреждено при грозе, в результате чего контакт приварился заново к опорному кронштейну изолятора. </a:t>
            </a:r>
            <a:endParaRPr lang="ru-RU"/>
          </a:p>
        </p:txBody>
      </p:sp>
      <p:pic>
        <p:nvPicPr>
          <p:cNvPr id="2048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005263"/>
            <a:ext cx="2247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349500"/>
            <a:ext cx="2265363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CC0066"/>
                </a:solidFill>
              </a:rPr>
              <a:t>Шкала електромагнітних хвиль</a:t>
            </a:r>
            <a:endParaRPr lang="ru-RU" sz="4000" b="1" smtClean="0">
              <a:solidFill>
                <a:srgbClr val="CC0066"/>
              </a:solidFill>
            </a:endParaRPr>
          </a:p>
        </p:txBody>
      </p:sp>
      <p:pic>
        <p:nvPicPr>
          <p:cNvPr id="717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981200"/>
            <a:ext cx="7056438" cy="2989263"/>
          </a:xfrm>
          <a:noFill/>
        </p:spPr>
      </p:pic>
      <p:sp>
        <p:nvSpPr>
          <p:cNvPr id="2498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5013325"/>
            <a:ext cx="7715250" cy="854075"/>
          </a:xfrm>
        </p:spPr>
        <p:txBody>
          <a:bodyPr/>
          <a:lstStyle/>
          <a:p>
            <a:pPr eaLnBrk="1" hangingPunct="1"/>
            <a:r>
              <a:rPr lang="uk-UA" sz="1800" dirty="0" smtClean="0">
                <a:solidFill>
                  <a:srgbClr val="0000FF"/>
                </a:solidFill>
              </a:rPr>
              <a:t>Оптичний діапазон                   </a:t>
            </a:r>
            <a:r>
              <a:rPr lang="en-US" sz="1800" dirty="0" smtClean="0">
                <a:solidFill>
                  <a:srgbClr val="0000FF"/>
                </a:solidFill>
                <a:cs typeface="Arial" charset="0"/>
              </a:rPr>
              <a:t>~</a:t>
            </a:r>
            <a:r>
              <a:rPr lang="uk-UA" sz="1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uk-UA" sz="1800" b="1" dirty="0" smtClean="0">
                <a:solidFill>
                  <a:srgbClr val="0000FF"/>
                </a:solidFill>
              </a:rPr>
              <a:t>10</a:t>
            </a:r>
            <a:r>
              <a:rPr lang="uk-UA" sz="1800" b="1" baseline="30000" dirty="0" smtClean="0">
                <a:solidFill>
                  <a:srgbClr val="0000FF"/>
                </a:solidFill>
              </a:rPr>
              <a:t>17 </a:t>
            </a:r>
            <a:r>
              <a:rPr lang="uk-UA" sz="1800" b="1" dirty="0" smtClean="0">
                <a:solidFill>
                  <a:srgbClr val="0000FF"/>
                </a:solidFill>
              </a:rPr>
              <a:t>– 10</a:t>
            </a:r>
            <a:r>
              <a:rPr lang="uk-UA" sz="1800" b="1" baseline="30000" dirty="0" smtClean="0">
                <a:solidFill>
                  <a:srgbClr val="0000FF"/>
                </a:solidFill>
              </a:rPr>
              <a:t>12</a:t>
            </a:r>
            <a:r>
              <a:rPr lang="uk-UA" sz="1800" baseline="30000" dirty="0" smtClean="0">
                <a:solidFill>
                  <a:srgbClr val="0000FF"/>
                </a:solidFill>
              </a:rPr>
              <a:t> </a:t>
            </a:r>
            <a:r>
              <a:rPr lang="uk-UA" sz="1800" dirty="0" smtClean="0">
                <a:solidFill>
                  <a:srgbClr val="0000FF"/>
                </a:solidFill>
              </a:rPr>
              <a:t>Гц</a:t>
            </a:r>
          </a:p>
          <a:p>
            <a:pPr eaLnBrk="1" hangingPunct="1"/>
            <a:r>
              <a:rPr lang="uk-UA" sz="1800" dirty="0" smtClean="0">
                <a:solidFill>
                  <a:srgbClr val="0000FF"/>
                </a:solidFill>
              </a:rPr>
              <a:t>Видиме світло                          </a:t>
            </a:r>
            <a:r>
              <a:rPr lang="en-US" sz="1800" dirty="0" smtClean="0">
                <a:solidFill>
                  <a:srgbClr val="0000FF"/>
                </a:solidFill>
                <a:cs typeface="Arial" charset="0"/>
              </a:rPr>
              <a:t>~</a:t>
            </a:r>
            <a:r>
              <a:rPr lang="uk-UA" sz="1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uk-UA" sz="1800" b="1" dirty="0" smtClean="0">
                <a:solidFill>
                  <a:srgbClr val="0000FF"/>
                </a:solidFill>
              </a:rPr>
              <a:t>10</a:t>
            </a:r>
            <a:r>
              <a:rPr lang="uk-UA" sz="1800" b="1" baseline="30000" dirty="0" smtClean="0">
                <a:solidFill>
                  <a:srgbClr val="0000FF"/>
                </a:solidFill>
              </a:rPr>
              <a:t>15 </a:t>
            </a:r>
            <a:r>
              <a:rPr lang="uk-UA" sz="1800" b="1" dirty="0" smtClean="0">
                <a:solidFill>
                  <a:srgbClr val="0000FF"/>
                </a:solidFill>
              </a:rPr>
              <a:t>– 0,5</a:t>
            </a:r>
            <a:r>
              <a:rPr lang="en-US" sz="1800" b="1" dirty="0" smtClean="0">
                <a:solidFill>
                  <a:srgbClr val="0000FF"/>
                </a:solidFill>
                <a:cs typeface="Arial" charset="0"/>
              </a:rPr>
              <a:t>·</a:t>
            </a:r>
            <a:r>
              <a:rPr lang="uk-UA" sz="1800" b="1" dirty="0" smtClean="0">
                <a:solidFill>
                  <a:srgbClr val="0000FF"/>
                </a:solidFill>
              </a:rPr>
              <a:t>10</a:t>
            </a:r>
            <a:r>
              <a:rPr lang="uk-UA" sz="1800" b="1" baseline="30000" dirty="0" smtClean="0">
                <a:solidFill>
                  <a:srgbClr val="0000FF"/>
                </a:solidFill>
              </a:rPr>
              <a:t>14</a:t>
            </a:r>
            <a:r>
              <a:rPr lang="uk-UA" sz="1800" baseline="30000" dirty="0" smtClean="0">
                <a:solidFill>
                  <a:srgbClr val="0000FF"/>
                </a:solidFill>
              </a:rPr>
              <a:t> </a:t>
            </a:r>
            <a:r>
              <a:rPr lang="uk-UA" sz="1800" dirty="0" smtClean="0">
                <a:solidFill>
                  <a:srgbClr val="0000FF"/>
                </a:solidFill>
              </a:rPr>
              <a:t>Гц    (0,38 – 0,78 мкм)</a:t>
            </a:r>
            <a:endParaRPr lang="ru-RU" sz="1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b="1">
                <a:solidFill>
                  <a:srgbClr val="0000FF"/>
                </a:solidFill>
              </a:rPr>
              <a:t>Як побачити невидиме?</a:t>
            </a:r>
            <a:r>
              <a:rPr lang="uk-UA" sz="2000">
                <a:solidFill>
                  <a:srgbClr val="0000FF"/>
                </a:solidFill>
              </a:rPr>
              <a:t/>
            </a:r>
            <a:br>
              <a:rPr lang="uk-UA" sz="2000">
                <a:solidFill>
                  <a:srgbClr val="0000FF"/>
                </a:solidFill>
              </a:rPr>
            </a:br>
            <a:r>
              <a:rPr lang="uk-UA" sz="2000">
                <a:solidFill>
                  <a:srgbClr val="0000FF"/>
                </a:solidFill>
              </a:rPr>
              <a:t>Допоможе ТЕПЛОБАЧЕННЯ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21507" name="AutoShape 5"/>
          <p:cNvSpPr>
            <a:spLocks noChangeAspect="1" noChangeArrowheads="1"/>
          </p:cNvSpPr>
          <p:nvPr/>
        </p:nvSpPr>
        <p:spPr bwMode="auto">
          <a:xfrm>
            <a:off x="5292725" y="981075"/>
            <a:ext cx="317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>
                <a:solidFill>
                  <a:srgbClr val="0000FF"/>
                </a:solidFill>
              </a:rPr>
              <a:t>Електроніка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235825" y="1916113"/>
            <a:ext cx="1281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/>
              <a:t>Мікрорезистор</a:t>
            </a:r>
            <a:endParaRPr lang="ru-RU" sz="120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611188" y="4322763"/>
            <a:ext cx="2089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900">
                <a:solidFill>
                  <a:srgbClr val="575757"/>
                </a:solidFill>
                <a:latin typeface="Tahoma" pitchFamily="34" charset="0"/>
                <a:cs typeface="Tahoma" pitchFamily="34" charset="0"/>
              </a:rPr>
              <a:t>Перегрівання плат</a:t>
            </a:r>
            <a:endParaRPr lang="ru-RU"/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16113"/>
            <a:ext cx="2857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229600" cy="38862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Космічні дослідження</a:t>
            </a:r>
          </a:p>
          <a:p>
            <a:pPr eaLnBrk="1" hangingPunct="1"/>
            <a:endParaRPr lang="uk-UA" sz="2000" smtClean="0">
              <a:solidFill>
                <a:srgbClr val="0000FF"/>
              </a:solidFill>
            </a:endParaRPr>
          </a:p>
          <a:p>
            <a:pPr eaLnBrk="1" hangingPunct="1"/>
            <a:endParaRPr lang="uk-UA" sz="2000" smtClean="0">
              <a:solidFill>
                <a:srgbClr val="0000FF"/>
              </a:solidFill>
            </a:endParaRPr>
          </a:p>
          <a:p>
            <a:pPr eaLnBrk="1" hangingPunct="1"/>
            <a:endParaRPr lang="uk-UA" sz="2000" smtClean="0">
              <a:solidFill>
                <a:srgbClr val="0000FF"/>
              </a:solidFill>
            </a:endParaRPr>
          </a:p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ІЧ астрономія</a:t>
            </a:r>
          </a:p>
          <a:p>
            <a:pPr eaLnBrk="1" hangingPunct="1"/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b="1">
                <a:solidFill>
                  <a:srgbClr val="0000FF"/>
                </a:solidFill>
              </a:rPr>
              <a:t>Як побачити невидиме?</a:t>
            </a:r>
            <a:r>
              <a:rPr lang="uk-UA" sz="2000">
                <a:solidFill>
                  <a:srgbClr val="0000FF"/>
                </a:solidFill>
              </a:rPr>
              <a:t/>
            </a:r>
            <a:br>
              <a:rPr lang="uk-UA" sz="2000">
                <a:solidFill>
                  <a:srgbClr val="0000FF"/>
                </a:solidFill>
              </a:rPr>
            </a:br>
            <a:r>
              <a:rPr lang="uk-UA" sz="2000">
                <a:solidFill>
                  <a:srgbClr val="0000FF"/>
                </a:solidFill>
              </a:rPr>
              <a:t>Допоможе ТЕПЛОБАЧЕННЯ</a:t>
            </a:r>
            <a:endParaRPr lang="ru-RU" sz="2000">
              <a:solidFill>
                <a:srgbClr val="0000FF"/>
              </a:solidFill>
            </a:endParaRPr>
          </a:p>
        </p:txBody>
      </p:sp>
      <p:pic>
        <p:nvPicPr>
          <p:cNvPr id="22532" name="Picture 8" descr="Картинка к новости 'Первая фотография Марса со станции Mars Odyssey 2001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981075"/>
            <a:ext cx="2617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95288" y="1341438"/>
            <a:ext cx="2951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Южный полюс Марса со станции Mars Odyssey 2001 с разрешением около 5 километров на пиксель и протяженностью 6500 километров. 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468313" y="2852738"/>
            <a:ext cx="28797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 Вулкан Мауна-Кеа (Гавайські острови) 4200 м ІЧ-телескопи: франко-канад с діаметром дзеркала </a:t>
            </a:r>
            <a:r>
              <a:rPr lang="ru-RU" sz="1200" i="1"/>
              <a:t>D</a:t>
            </a:r>
            <a:r>
              <a:rPr lang="ru-RU" sz="1200"/>
              <a:t>= 375 см, англ. (</a:t>
            </a:r>
            <a:r>
              <a:rPr lang="ru-RU" sz="1200" i="1"/>
              <a:t>D</a:t>
            </a:r>
            <a:r>
              <a:rPr lang="ru-RU" sz="1200"/>
              <a:t>= 360 см) США - НАСА (</a:t>
            </a:r>
            <a:r>
              <a:rPr lang="ru-RU" sz="1200" i="1"/>
              <a:t>D</a:t>
            </a:r>
            <a:r>
              <a:rPr lang="ru-RU" sz="1200"/>
              <a:t>= 300 см , 224-см телескоп Гавайського ун-та. </a:t>
            </a:r>
          </a:p>
          <a:p>
            <a:pPr>
              <a:spcBef>
                <a:spcPct val="50000"/>
              </a:spcBef>
            </a:pPr>
            <a:r>
              <a:rPr lang="uk-UA" sz="1200">
                <a:solidFill>
                  <a:srgbClr val="0000FF"/>
                </a:solidFill>
              </a:rPr>
              <a:t>Приймачі ІЧ телескопів:</a:t>
            </a:r>
          </a:p>
          <a:p>
            <a:pPr>
              <a:spcBef>
                <a:spcPct val="50000"/>
              </a:spcBef>
            </a:pPr>
            <a:r>
              <a:rPr lang="uk-UA" sz="1200"/>
              <a:t>фотоемульсії- - ФЕП – фоторезистори -- болометри</a:t>
            </a:r>
            <a:endParaRPr lang="ru-RU" sz="1200"/>
          </a:p>
        </p:txBody>
      </p:sp>
      <p:pic>
        <p:nvPicPr>
          <p:cNvPr id="22535" name="Picture 12" descr="Центр Галактики в инфракрасном свет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844925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2700338" y="5373688"/>
            <a:ext cx="223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telescope was equipped with a </a:t>
            </a:r>
            <a:r>
              <a:rPr lang="ru-RU" sz="1000">
                <a:hlinkClick r:id="rId5"/>
              </a:rPr>
              <a:t>camera</a:t>
            </a:r>
            <a:r>
              <a:rPr lang="ru-RU" sz="1000"/>
              <a:t> that housed 3 near-infrared arrays, so that the sky was surveyed simultaneously at J(1.25 µm), H (1.65 µm) and Ks (2.16 µm). The pixel size for the survey was 2.0 </a:t>
            </a: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5364163" y="6092825"/>
            <a:ext cx="2808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Массачусетський ун-т</a:t>
            </a: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2098675" cy="3886200"/>
          </a:xfrm>
        </p:spPr>
        <p:txBody>
          <a:bodyPr/>
          <a:lstStyle/>
          <a:p>
            <a:pPr eaLnBrk="1" hangingPunct="1"/>
            <a:r>
              <a:rPr lang="uk-UA" sz="1600" b="1" smtClean="0">
                <a:solidFill>
                  <a:srgbClr val="FF6600"/>
                </a:solidFill>
              </a:rPr>
              <a:t>Безпека на дорогах</a:t>
            </a:r>
            <a:endParaRPr lang="ru-RU" sz="1600" b="1" smtClean="0">
              <a:solidFill>
                <a:srgbClr val="FF6600"/>
              </a:solidFill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81075"/>
            <a:ext cx="60420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39775"/>
          </a:xfrm>
          <a:noFill/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Допоможе ТЕПЛОБАЧЕННЯ</a:t>
            </a:r>
            <a:endParaRPr lang="ru-RU" sz="2000" smtClean="0">
              <a:solidFill>
                <a:srgbClr val="0000FF"/>
              </a:solidFill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43862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6202363" cy="792163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rgbClr val="009900"/>
                </a:solidFill>
              </a:rPr>
              <a:t>Фотонні приймачі випромінювання</a:t>
            </a:r>
          </a:p>
          <a:p>
            <a:pPr eaLnBrk="1" hangingPunct="1"/>
            <a:r>
              <a:rPr lang="uk-UA" sz="1600" smtClean="0">
                <a:solidFill>
                  <a:srgbClr val="009900"/>
                </a:solidFill>
              </a:rPr>
              <a:t>Теплові приймачі випромінювання</a:t>
            </a:r>
            <a:endParaRPr lang="ru-RU" sz="1600" smtClean="0">
              <a:solidFill>
                <a:srgbClr val="009900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b="1">
                <a:solidFill>
                  <a:srgbClr val="0000FF"/>
                </a:solidFill>
              </a:rPr>
              <a:t>Як побачити невидиме?</a:t>
            </a:r>
            <a:r>
              <a:rPr lang="uk-UA" sz="2000">
                <a:solidFill>
                  <a:srgbClr val="0000FF"/>
                </a:solidFill>
              </a:rPr>
              <a:t/>
            </a:r>
            <a:br>
              <a:rPr lang="uk-UA" sz="2000">
                <a:solidFill>
                  <a:srgbClr val="0000FF"/>
                </a:solidFill>
              </a:rPr>
            </a:br>
            <a:r>
              <a:rPr lang="uk-UA" sz="2000">
                <a:solidFill>
                  <a:srgbClr val="0000FF"/>
                </a:solidFill>
              </a:rPr>
              <a:t>Допоможе ТЕПЛОБАЧЕННЯ</a:t>
            </a:r>
            <a:endParaRPr lang="ru-RU" sz="2000">
              <a:solidFill>
                <a:srgbClr val="0000FF"/>
              </a:solidFill>
            </a:endParaRPr>
          </a:p>
        </p:txBody>
      </p:sp>
      <p:pic>
        <p:nvPicPr>
          <p:cNvPr id="24580" name="Picture 6" descr="tab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01992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ab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80279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84213" y="188913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00FF"/>
                </a:solidFill>
              </a:rPr>
              <a:t>Як побачити невидиме?</a:t>
            </a:r>
            <a:r>
              <a:rPr lang="uk-UA">
                <a:solidFill>
                  <a:srgbClr val="0000FF"/>
                </a:solidFill>
              </a:rPr>
              <a:t/>
            </a:r>
            <a:br>
              <a:rPr lang="uk-UA">
                <a:solidFill>
                  <a:srgbClr val="0000FF"/>
                </a:solidFill>
              </a:rPr>
            </a:br>
            <a:r>
              <a:rPr lang="uk-UA">
                <a:solidFill>
                  <a:srgbClr val="0000FF"/>
                </a:solidFill>
              </a:rPr>
              <a:t>Допоможе ТЕПЛОБАЧЕННЯ</a:t>
            </a: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Допоможуть Т-промені (Т-</a:t>
            </a:r>
            <a:r>
              <a:rPr lang="en-US" sz="2000" smtClean="0">
                <a:solidFill>
                  <a:srgbClr val="0000FF"/>
                </a:solidFill>
              </a:rPr>
              <a:t>Rays)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3455988" cy="38862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0000FF"/>
                </a:solidFill>
              </a:rPr>
              <a:t>~</a:t>
            </a:r>
            <a:r>
              <a:rPr lang="uk-UA" sz="2000" smtClean="0">
                <a:solidFill>
                  <a:srgbClr val="0000FF"/>
                </a:solidFill>
              </a:rPr>
              <a:t> </a:t>
            </a:r>
            <a:r>
              <a:rPr lang="uk-UA" sz="2000" b="1" smtClean="0">
                <a:solidFill>
                  <a:srgbClr val="0000FF"/>
                </a:solidFill>
              </a:rPr>
              <a:t>0,1 – 10 </a:t>
            </a:r>
            <a:r>
              <a:rPr lang="uk-UA" sz="2000" smtClean="0">
                <a:solidFill>
                  <a:srgbClr val="0000FF"/>
                </a:solidFill>
              </a:rPr>
              <a:t>ТГц</a:t>
            </a:r>
            <a:r>
              <a:rPr lang="uk-UA" smtClean="0">
                <a:solidFill>
                  <a:srgbClr val="0000FF"/>
                </a:solidFill>
              </a:rPr>
              <a:t> – </a:t>
            </a:r>
            <a:r>
              <a:rPr lang="uk-UA" sz="1800" b="1" smtClean="0">
                <a:solidFill>
                  <a:srgbClr val="FF6600"/>
                </a:solidFill>
              </a:rPr>
              <a:t>ексклюзивний діапазон</a:t>
            </a:r>
          </a:p>
          <a:p>
            <a:pPr eaLnBrk="1" hangingPunct="1"/>
            <a:r>
              <a:rPr lang="uk-UA" sz="1200" b="1" smtClean="0">
                <a:solidFill>
                  <a:srgbClr val="FF6600"/>
                </a:solidFill>
              </a:rPr>
              <a:t>Прозорість для Тгц багатьох матеріалів (папір, текстиль, дерево, кераміка, н/п,..)</a:t>
            </a:r>
          </a:p>
          <a:p>
            <a:pPr eaLnBrk="1" hangingPunct="1"/>
            <a:r>
              <a:rPr lang="uk-UA" sz="1200" b="1" smtClean="0">
                <a:solidFill>
                  <a:srgbClr val="FF6600"/>
                </a:solidFill>
              </a:rPr>
              <a:t>Високий ступінь поглинання водою</a:t>
            </a:r>
          </a:p>
          <a:p>
            <a:pPr eaLnBrk="1" hangingPunct="1"/>
            <a:r>
              <a:rPr lang="uk-UA" sz="1200" b="1" smtClean="0">
                <a:solidFill>
                  <a:srgbClr val="FF6600"/>
                </a:solidFill>
              </a:rPr>
              <a:t>Відбивання металами</a:t>
            </a:r>
          </a:p>
          <a:p>
            <a:pPr eaLnBrk="1" hangingPunct="1">
              <a:buFont typeface="Wingdings" pitchFamily="2" charset="2"/>
              <a:buNone/>
            </a:pPr>
            <a:endParaRPr lang="en-US" sz="1200" b="1" smtClean="0">
              <a:solidFill>
                <a:srgbClr val="FF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9900"/>
                </a:solidFill>
              </a:rPr>
              <a:t>Проект</a:t>
            </a:r>
            <a:r>
              <a:rPr lang="en-US" sz="1800" smtClean="0">
                <a:solidFill>
                  <a:srgbClr val="009900"/>
                </a:solidFill>
              </a:rPr>
              <a:t> ESA</a:t>
            </a:r>
            <a:r>
              <a:rPr lang="uk-UA" sz="1800" smtClean="0">
                <a:solidFill>
                  <a:srgbClr val="009900"/>
                </a:solidFill>
              </a:rPr>
              <a:t> </a:t>
            </a:r>
            <a:r>
              <a:rPr lang="uk-UA" sz="1800" i="1" smtClean="0">
                <a:solidFill>
                  <a:srgbClr val="009900"/>
                </a:solidFill>
              </a:rPr>
              <a:t>Вперше у 2002 р.</a:t>
            </a:r>
            <a:endParaRPr lang="en-US" sz="1800" i="1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olidFill>
                  <a:srgbClr val="009900"/>
                </a:solidFill>
              </a:rPr>
              <a:t>StarTiger </a:t>
            </a:r>
            <a:r>
              <a:rPr lang="uk-UA" sz="1800" smtClean="0">
                <a:solidFill>
                  <a:srgbClr val="009900"/>
                </a:solidFill>
              </a:rPr>
              <a:t>ТГц камери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200" smtClean="0">
                <a:solidFill>
                  <a:srgbClr val="009900"/>
                </a:solidFill>
              </a:rPr>
              <a:t>TeraView, in Cambridge, England, and ThruVision, in Abingdon, England, both of British national labs, as well as companies like Spire Corp., in Bedford, Mass., and Advanced Energy Systems, in Princeton.</a:t>
            </a:r>
            <a:endParaRPr lang="ru-RU" sz="1800" smtClean="0">
              <a:solidFill>
                <a:srgbClr val="00990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26628" name="Picture 4" descr="THz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8107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TRay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26638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746625"/>
            <a:ext cx="23749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39775"/>
          </a:xfrm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Допоможуть Т-промені (Т-</a:t>
            </a:r>
            <a:r>
              <a:rPr lang="en-US" sz="2000" smtClean="0">
                <a:solidFill>
                  <a:srgbClr val="0000FF"/>
                </a:solidFill>
              </a:rPr>
              <a:t>Rays)</a:t>
            </a:r>
            <a:endParaRPr lang="ru-RU" sz="2000" smtClean="0">
              <a:solidFill>
                <a:srgbClr val="0000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3455988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600" smtClean="0">
                <a:solidFill>
                  <a:srgbClr val="009900"/>
                </a:solidFill>
              </a:rPr>
              <a:t>ТГц системи виявлення наркотиків:</a:t>
            </a:r>
          </a:p>
          <a:p>
            <a:pPr eaLnBrk="1" hangingPunct="1">
              <a:lnSpc>
                <a:spcPct val="90000"/>
              </a:lnSpc>
            </a:pPr>
            <a:r>
              <a:rPr lang="uk-UA" sz="1200" smtClean="0">
                <a:solidFill>
                  <a:srgbClr val="FF6600"/>
                </a:solidFill>
              </a:rPr>
              <a:t>Наявність специфічних вузьких смуг  поглинання хімічних речовин</a:t>
            </a:r>
          </a:p>
          <a:p>
            <a:pPr eaLnBrk="1" hangingPunct="1">
              <a:lnSpc>
                <a:spcPct val="90000"/>
              </a:lnSpc>
            </a:pPr>
            <a:r>
              <a:rPr lang="uk-UA" sz="1200" smtClean="0">
                <a:solidFill>
                  <a:srgbClr val="FF6600"/>
                </a:solidFill>
              </a:rPr>
              <a:t>Прозорість більшості матеріалів упаковки</a:t>
            </a:r>
          </a:p>
          <a:p>
            <a:pPr eaLnBrk="1" hangingPunct="1">
              <a:lnSpc>
                <a:spcPct val="90000"/>
              </a:lnSpc>
            </a:pPr>
            <a:r>
              <a:rPr lang="uk-UA" sz="1200" smtClean="0">
                <a:solidFill>
                  <a:srgbClr val="FF6600"/>
                </a:solidFill>
              </a:rPr>
              <a:t>Безпечність</a:t>
            </a:r>
            <a:endParaRPr lang="ru-RU" sz="1200" smtClean="0">
              <a:solidFill>
                <a:srgbClr val="FF660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125538"/>
            <a:ext cx="3986213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33115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5876925"/>
            <a:ext cx="23050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538538" cy="38862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00FF"/>
                </a:solidFill>
              </a:rPr>
              <a:t>Ще одне застосування – читання древніх манускриптів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400" smtClean="0">
                <a:solidFill>
                  <a:srgbClr val="CC0066"/>
                </a:solidFill>
              </a:rPr>
              <a:t>Ун-т Лідса з Великої Британії</a:t>
            </a:r>
            <a:endParaRPr lang="en-US" sz="1400" smtClean="0">
              <a:solidFill>
                <a:srgbClr val="CC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solidFill>
                <a:srgbClr val="CC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1400" smtClean="0">
                <a:solidFill>
                  <a:srgbClr val="CC0066"/>
                </a:solidFill>
              </a:rPr>
              <a:t>Приймач випромінювання – болометр на гарячих носіях</a:t>
            </a:r>
            <a:endParaRPr lang="ru-RU" sz="1400" smtClean="0">
              <a:solidFill>
                <a:srgbClr val="CC0066"/>
              </a:solidFill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11213"/>
          </a:xfrm>
          <a:noFill/>
        </p:spPr>
        <p:txBody>
          <a:bodyPr/>
          <a:lstStyle/>
          <a:p>
            <a:pPr algn="ctr" eaLnBrk="1" hangingPunct="1"/>
            <a:r>
              <a:rPr lang="uk-UA" sz="2000" b="1" smtClean="0">
                <a:solidFill>
                  <a:srgbClr val="0000FF"/>
                </a:solidFill>
              </a:rPr>
              <a:t>Як побачити невидиме?</a:t>
            </a:r>
            <a:r>
              <a:rPr lang="uk-UA" sz="2000" smtClean="0">
                <a:solidFill>
                  <a:srgbClr val="0000FF"/>
                </a:solidFill>
              </a:rPr>
              <a:t/>
            </a:r>
            <a:br>
              <a:rPr lang="uk-UA" sz="2000" smtClean="0">
                <a:solidFill>
                  <a:srgbClr val="0000FF"/>
                </a:solidFill>
              </a:rPr>
            </a:br>
            <a:r>
              <a:rPr lang="uk-UA" sz="2000" smtClean="0">
                <a:solidFill>
                  <a:srgbClr val="0000FF"/>
                </a:solidFill>
              </a:rPr>
              <a:t>Допоможуть Т-промені (Т-</a:t>
            </a:r>
            <a:r>
              <a:rPr lang="en-US" sz="2000" smtClean="0">
                <a:solidFill>
                  <a:srgbClr val="0000FF"/>
                </a:solidFill>
              </a:rPr>
              <a:t>Rays)</a:t>
            </a:r>
            <a:endParaRPr lang="ru-RU" sz="2000" smtClean="0">
              <a:solidFill>
                <a:srgbClr val="0000FF"/>
              </a:solidFill>
            </a:endParaRPr>
          </a:p>
        </p:txBody>
      </p:sp>
      <p:pic>
        <p:nvPicPr>
          <p:cNvPr id="28676" name="Picture 6" descr="В Албании найдена коллекция древних манускриптов Нового За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12875"/>
            <a:ext cx="20859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02588" cy="811213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0000FF"/>
                </a:solidFill>
              </a:rPr>
              <a:t>Етапи історії розвитку оптики</a:t>
            </a:r>
            <a:br>
              <a:rPr lang="uk-UA" sz="3200" smtClean="0">
                <a:solidFill>
                  <a:srgbClr val="0000FF"/>
                </a:solidFill>
              </a:rPr>
            </a:br>
            <a:r>
              <a:rPr lang="en-US" sz="1600" smtClean="0">
                <a:solidFill>
                  <a:srgbClr val="0000FF"/>
                </a:solidFill>
              </a:rPr>
              <a:t>I</a:t>
            </a:r>
            <a:r>
              <a:rPr lang="uk-UA" sz="1600" smtClean="0">
                <a:solidFill>
                  <a:srgbClr val="0000FF"/>
                </a:solidFill>
              </a:rPr>
              <a:t> етап : вивчення видимого оком світла</a:t>
            </a:r>
            <a:endParaRPr lang="ru-RU" sz="1600" smtClean="0">
              <a:solidFill>
                <a:srgbClr val="0000FF"/>
              </a:solidFill>
            </a:endParaRPr>
          </a:p>
        </p:txBody>
      </p:sp>
      <p:pic>
        <p:nvPicPr>
          <p:cNvPr id="8195" name="Picture 9" descr="Mirr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488" y="1643050"/>
            <a:ext cx="1817687" cy="1866900"/>
          </a:xfrm>
          <a:noFill/>
        </p:spPr>
      </p:pic>
      <p:sp>
        <p:nvSpPr>
          <p:cNvPr id="27034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44" y="1628775"/>
            <a:ext cx="2700369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dirty="0" smtClean="0"/>
              <a:t>Геометрична оптика</a:t>
            </a:r>
          </a:p>
          <a:p>
            <a:pPr eaLnBrk="1" hangingPunct="1">
              <a:lnSpc>
                <a:spcPct val="80000"/>
              </a:lnSpc>
            </a:pPr>
            <a:endParaRPr lang="uk-UA" sz="1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400" dirty="0" smtClean="0">
                <a:solidFill>
                  <a:srgbClr val="FF6600"/>
                </a:solidFill>
              </a:rPr>
              <a:t>Платон </a:t>
            </a:r>
            <a:r>
              <a:rPr lang="ru-RU" sz="1200" dirty="0" smtClean="0">
                <a:solidFill>
                  <a:srgbClr val="FF6600"/>
                </a:solidFill>
              </a:rPr>
              <a:t>(427— 347 до н. е.)</a:t>
            </a:r>
            <a:endParaRPr lang="uk-UA" sz="12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6600"/>
              </a:solidFill>
            </a:endParaRPr>
          </a:p>
          <a:p>
            <a:pPr marL="0" indent="0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400" dirty="0" err="1" smtClean="0">
                <a:solidFill>
                  <a:srgbClr val="FF6600"/>
                </a:solidFill>
              </a:rPr>
              <a:t>Птолемей</a:t>
            </a:r>
            <a:r>
              <a:rPr lang="uk-UA" sz="2400" dirty="0" smtClean="0">
                <a:solidFill>
                  <a:srgbClr val="FF6600"/>
                </a:solidFill>
              </a:rPr>
              <a:t> </a:t>
            </a:r>
            <a:r>
              <a:rPr lang="en-US" sz="1200" dirty="0" smtClean="0">
                <a:solidFill>
                  <a:srgbClr val="FF6600"/>
                </a:solidFill>
              </a:rPr>
              <a:t>(II </a:t>
            </a:r>
            <a:r>
              <a:rPr lang="uk-UA" sz="1200" dirty="0" smtClean="0">
                <a:solidFill>
                  <a:srgbClr val="FF6600"/>
                </a:solidFill>
              </a:rPr>
              <a:t>в. н. е.)</a:t>
            </a:r>
            <a:r>
              <a:rPr lang="uk-UA" sz="2400" dirty="0" smtClean="0">
                <a:solidFill>
                  <a:srgbClr val="FF6600"/>
                </a:solidFill>
              </a:rPr>
              <a:t> </a:t>
            </a:r>
            <a:r>
              <a:rPr lang="uk-UA" sz="1200" dirty="0" smtClean="0">
                <a:solidFill>
                  <a:srgbClr val="FF6600"/>
                </a:solidFill>
              </a:rPr>
              <a:t>праця </a:t>
            </a:r>
            <a:r>
              <a:rPr lang="ru-RU" sz="1200" dirty="0" smtClean="0">
                <a:solidFill>
                  <a:srgbClr val="FF6600"/>
                </a:solidFill>
              </a:rPr>
              <a:t>"Оптика" в 5 книгах</a:t>
            </a:r>
            <a:r>
              <a:rPr lang="uk-UA" sz="2400" dirty="0" smtClean="0">
                <a:solidFill>
                  <a:srgbClr val="FF6600"/>
                </a:solidFill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400" dirty="0" smtClean="0">
                <a:solidFill>
                  <a:srgbClr val="FF6600"/>
                </a:solidFill>
              </a:rPr>
              <a:t>Евклід</a:t>
            </a:r>
            <a:r>
              <a:rPr lang="uk-UA" sz="1600" dirty="0" smtClean="0">
                <a:solidFill>
                  <a:srgbClr val="FF6600"/>
                </a:solidFill>
              </a:rPr>
              <a:t> </a:t>
            </a:r>
            <a:r>
              <a:rPr lang="ru-RU" sz="1200" dirty="0" smtClean="0">
                <a:solidFill>
                  <a:srgbClr val="FF6600"/>
                </a:solidFill>
              </a:rPr>
              <a:t>(III в. до н. е.)  -(</a:t>
            </a:r>
            <a:r>
              <a:rPr lang="ru-RU" sz="1200" dirty="0" err="1" smtClean="0">
                <a:solidFill>
                  <a:srgbClr val="FF6600"/>
                </a:solidFill>
              </a:rPr>
              <a:t>засновник</a:t>
            </a:r>
            <a:r>
              <a:rPr lang="ru-RU" sz="1200" dirty="0" smtClean="0">
                <a:solidFill>
                  <a:srgbClr val="FF6600"/>
                </a:solidFill>
              </a:rPr>
              <a:t> ГО 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1400" i="1" dirty="0" err="1" smtClean="0">
                <a:solidFill>
                  <a:srgbClr val="006600"/>
                </a:solidFill>
              </a:rPr>
              <a:t>“Світло</a:t>
            </a:r>
            <a:r>
              <a:rPr lang="uk-UA" sz="1400" i="1" dirty="0" smtClean="0">
                <a:solidFill>
                  <a:srgbClr val="006600"/>
                </a:solidFill>
              </a:rPr>
              <a:t> – промені, які виходять з очей, розповсюджуються по прямому </a:t>
            </a:r>
            <a:r>
              <a:rPr lang="uk-UA" sz="1400" i="1" dirty="0" err="1" smtClean="0">
                <a:solidFill>
                  <a:srgbClr val="006600"/>
                </a:solidFill>
              </a:rPr>
              <a:t>шляху”</a:t>
            </a:r>
            <a:endParaRPr lang="uk-UA" sz="1400" i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uk-UA" sz="14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uk-UA" sz="1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uk-UA" sz="16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  <p:sp>
        <p:nvSpPr>
          <p:cNvPr id="270358" name="Rectangle 22"/>
          <p:cNvSpPr>
            <a:spLocks noChangeArrowheads="1"/>
          </p:cNvSpPr>
          <p:nvPr/>
        </p:nvSpPr>
        <p:spPr bwMode="auto">
          <a:xfrm>
            <a:off x="5435600" y="1628775"/>
            <a:ext cx="3208366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uk-UA" sz="2400" dirty="0" err="1" smtClean="0">
                <a:solidFill>
                  <a:srgbClr val="FF6600"/>
                </a:solidFill>
              </a:rPr>
              <a:t>Арістотель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ru-RU" sz="1200" dirty="0" smtClean="0">
                <a:solidFill>
                  <a:srgbClr val="FF6600"/>
                </a:solidFill>
              </a:rPr>
              <a:t>(384-322 до н.е.)</a:t>
            </a:r>
            <a:endParaRPr lang="uk-UA" sz="1200" dirty="0">
              <a:solidFill>
                <a:srgbClr val="FF66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uk-UA" sz="1600" i="1" dirty="0" err="1">
                <a:solidFill>
                  <a:srgbClr val="006600"/>
                </a:solidFill>
              </a:rPr>
              <a:t>“Світло</a:t>
            </a:r>
            <a:r>
              <a:rPr lang="uk-UA" sz="1600" i="1" dirty="0">
                <a:solidFill>
                  <a:srgbClr val="006600"/>
                </a:solidFill>
              </a:rPr>
              <a:t> – дія, рух, який розповсюджується в </a:t>
            </a:r>
            <a:r>
              <a:rPr lang="uk-UA" sz="1600" i="1" dirty="0" err="1">
                <a:solidFill>
                  <a:srgbClr val="006600"/>
                </a:solidFill>
              </a:rPr>
              <a:t>просторі</a:t>
            </a:r>
            <a:r>
              <a:rPr lang="uk-UA" sz="1600" i="1" dirty="0" err="1" smtClean="0">
                <a:solidFill>
                  <a:srgbClr val="006600"/>
                </a:solidFill>
              </a:rPr>
              <a:t>”</a:t>
            </a:r>
            <a:endParaRPr lang="uk-UA" sz="1600" i="1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uk-UA" sz="1600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uk-UA" sz="1600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uk-UA" sz="2000" dirty="0">
              <a:solidFill>
                <a:srgbClr val="FF66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8202" name="Picture 24" descr="200px-Euklid-von-Alexandria_1">
            <a:hlinkClick r:id="rId3" tooltip="Euklid-von-Alexandria 1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071942"/>
            <a:ext cx="10334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14942" y="3214686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6600"/>
                </a:solidFill>
              </a:rPr>
              <a:t>Арх</a:t>
            </a:r>
            <a:r>
              <a:rPr lang="uk-UA" sz="2400" dirty="0" smtClean="0">
                <a:solidFill>
                  <a:srgbClr val="FF6600"/>
                </a:solidFill>
              </a:rPr>
              <a:t>і</a:t>
            </a:r>
            <a:r>
              <a:rPr lang="ru-RU" sz="2400" dirty="0" smtClean="0">
                <a:solidFill>
                  <a:srgbClr val="FF6600"/>
                </a:solidFill>
              </a:rPr>
              <a:t>мед </a:t>
            </a:r>
          </a:p>
          <a:p>
            <a:r>
              <a:rPr lang="ru-RU" dirty="0" smtClean="0">
                <a:solidFill>
                  <a:srgbClr val="FF6600"/>
                </a:solidFill>
              </a:rPr>
              <a:t> (</a:t>
            </a:r>
            <a:r>
              <a:rPr lang="ru-RU" sz="1200" dirty="0" smtClean="0">
                <a:solidFill>
                  <a:srgbClr val="FF6600"/>
                </a:solidFill>
              </a:rPr>
              <a:t>287-212 до н.е.</a:t>
            </a:r>
            <a:r>
              <a:rPr lang="en-US" sz="1200" dirty="0" smtClean="0">
                <a:solidFill>
                  <a:srgbClr val="FF6600"/>
                </a:solidFill>
              </a:rPr>
              <a:t>) </a:t>
            </a:r>
            <a:r>
              <a:rPr lang="uk-UA" sz="1000" dirty="0" smtClean="0">
                <a:solidFill>
                  <a:srgbClr val="FF6600"/>
                </a:solidFill>
              </a:rPr>
              <a:t>(</a:t>
            </a:r>
            <a:r>
              <a:rPr lang="ru-RU" sz="800" dirty="0" smtClean="0"/>
              <a:t>сжег римский флот близ Сиракуз с помощью “зажигательных вогнутых зеркал)</a:t>
            </a:r>
          </a:p>
          <a:p>
            <a:endParaRPr lang="uk-UA" sz="800" dirty="0"/>
          </a:p>
          <a:p>
            <a:r>
              <a:rPr lang="uk-UA" b="1" dirty="0" smtClean="0">
                <a:solidFill>
                  <a:srgbClr val="FF6600"/>
                </a:solidFill>
              </a:rPr>
              <a:t>Ломоносов, Ейлер</a:t>
            </a:r>
          </a:p>
          <a:p>
            <a:endParaRPr lang="ru-RU" sz="800" dirty="0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572008"/>
            <a:ext cx="1371595" cy="177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571736" y="6286520"/>
            <a:ext cx="26484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/>
              <a:t>Платон и Аристотель, Рафаэль </a:t>
            </a:r>
            <a:r>
              <a:rPr lang="ru-RU" sz="1000" i="1" dirty="0" err="1" smtClean="0"/>
              <a:t>Санти</a:t>
            </a:r>
            <a:endParaRPr lang="ru-RU" sz="1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0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6" grpId="0"/>
      <p:bldP spid="270347" grpId="0" build="p"/>
      <p:bldP spid="2703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02588" cy="811213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0000FF"/>
                </a:solidFill>
              </a:rPr>
              <a:t>Етапи історії розвитку оптики</a:t>
            </a:r>
            <a:br>
              <a:rPr lang="uk-UA" sz="3200" smtClean="0">
                <a:solidFill>
                  <a:srgbClr val="0000FF"/>
                </a:solidFill>
              </a:rPr>
            </a:br>
            <a:r>
              <a:rPr lang="en-US" sz="1600" smtClean="0">
                <a:solidFill>
                  <a:srgbClr val="0000FF"/>
                </a:solidFill>
              </a:rPr>
              <a:t>I</a:t>
            </a:r>
            <a:r>
              <a:rPr lang="uk-UA" sz="1600" smtClean="0">
                <a:solidFill>
                  <a:srgbClr val="0000FF"/>
                </a:solidFill>
              </a:rPr>
              <a:t> етап : вивчення видимого оком світла</a:t>
            </a:r>
            <a:endParaRPr lang="ru-RU" sz="1600" smtClean="0">
              <a:solidFill>
                <a:srgbClr val="0000FF"/>
              </a:solidFill>
            </a:endParaRPr>
          </a:p>
        </p:txBody>
      </p:sp>
      <p:pic>
        <p:nvPicPr>
          <p:cNvPr id="8196" name="Picture 17" descr="GodfreyKneller-IsaacNewton-1689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1285860"/>
            <a:ext cx="2193925" cy="3014663"/>
          </a:xfrm>
          <a:noFill/>
        </p:spPr>
      </p:pic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0" y="2000240"/>
            <a:ext cx="29638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uk-UA" sz="2000" dirty="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400" dirty="0"/>
              <a:t>Корпускулярна теорія</a:t>
            </a:r>
            <a:endParaRPr lang="uk-UA" sz="2000" dirty="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 dirty="0" smtClean="0">
                <a:solidFill>
                  <a:srgbClr val="FF6600"/>
                </a:solidFill>
              </a:rPr>
              <a:t>Ньютон </a:t>
            </a:r>
            <a:r>
              <a:rPr lang="uk-UA" sz="1600" dirty="0" smtClean="0">
                <a:solidFill>
                  <a:srgbClr val="FF6600"/>
                </a:solidFill>
              </a:rPr>
              <a:t>(1642-1729), </a:t>
            </a:r>
            <a:r>
              <a:rPr lang="uk-UA" sz="2000" dirty="0">
                <a:solidFill>
                  <a:srgbClr val="FF6600"/>
                </a:solidFill>
              </a:rPr>
              <a:t>Декарт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(</a:t>
            </a:r>
            <a:r>
              <a:rPr lang="ru-RU" sz="1600" dirty="0" smtClean="0">
                <a:solidFill>
                  <a:srgbClr val="FF6600"/>
                </a:solidFill>
              </a:rPr>
              <a:t>1596-1650) ?</a:t>
            </a:r>
            <a:endParaRPr lang="uk-UA" sz="1600" dirty="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uk-UA" sz="2000" dirty="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2987675" y="5734050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u="sng">
                <a:solidFill>
                  <a:schemeClr val="bg1"/>
                </a:solidFill>
              </a:rPr>
              <a:t>Godfrey Kneller-Isaac Newton-1689</a:t>
            </a:r>
          </a:p>
        </p:txBody>
      </p:sp>
      <p:pic>
        <p:nvPicPr>
          <p:cNvPr id="8200" name="Picture 21" descr="Light_dispersion_conceptual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2428868"/>
            <a:ext cx="3003550" cy="1866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6" grpId="0"/>
      <p:bldP spid="2703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827088" y="620713"/>
            <a:ext cx="32464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uk-UA" sz="200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400"/>
              <a:t>Хвильова теорія</a:t>
            </a:r>
            <a:endParaRPr lang="uk-UA" sz="240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>
                <a:solidFill>
                  <a:srgbClr val="FF6600"/>
                </a:solidFill>
              </a:rPr>
              <a:t>Грімальді</a:t>
            </a:r>
            <a:endParaRPr lang="en-US" sz="2000">
              <a:solidFill>
                <a:srgbClr val="FF66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>
                <a:solidFill>
                  <a:srgbClr val="FF6600"/>
                </a:solidFill>
              </a:rPr>
              <a:t>Гюйгенс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>
                <a:solidFill>
                  <a:srgbClr val="FF6600"/>
                </a:solidFill>
              </a:rPr>
              <a:t>Юнг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>
                <a:solidFill>
                  <a:srgbClr val="FF6600"/>
                </a:solidFill>
              </a:rPr>
              <a:t>Френель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uk-UA" sz="2000">
                <a:solidFill>
                  <a:srgbClr val="FF6600"/>
                </a:solidFill>
              </a:rPr>
              <a:t>Фраунгофер</a:t>
            </a:r>
            <a:endParaRPr lang="ru-RU" sz="2800">
              <a:solidFill>
                <a:srgbClr val="FF6600"/>
              </a:solidFill>
            </a:endParaRPr>
          </a:p>
        </p:txBody>
      </p:sp>
      <p:pic>
        <p:nvPicPr>
          <p:cNvPr id="9219" name="Picture 5" descr="Jean-Baptiste_Siméon_Chardin_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92150"/>
            <a:ext cx="2952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 descr="300px-Soap_bubble_sk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3284538"/>
            <a:ext cx="1828800" cy="1371600"/>
          </a:xfrm>
          <a:noFill/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48879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684213" y="58245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/>
              <a:t>Принцип Гюйгенса-Френеля</a:t>
            </a:r>
            <a:endParaRPr lang="ru-RU" i="1"/>
          </a:p>
        </p:txBody>
      </p:sp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797425"/>
            <a:ext cx="3159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9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9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9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970338" cy="1371600"/>
          </a:xfrm>
        </p:spPr>
        <p:txBody>
          <a:bodyPr/>
          <a:lstStyle/>
          <a:p>
            <a:pPr eaLnBrk="1" hangingPunct="1"/>
            <a:r>
              <a:rPr lang="uk-UA" sz="2400" smtClean="0"/>
              <a:t>ОПТИКА </a:t>
            </a:r>
            <a:r>
              <a:rPr lang="en-US" sz="2400" smtClean="0">
                <a:cs typeface="Arial" charset="0"/>
              </a:rPr>
              <a:t>XVII </a:t>
            </a:r>
            <a:r>
              <a:rPr lang="uk-UA" sz="2400" smtClean="0">
                <a:cs typeface="Arial" charset="0"/>
              </a:rPr>
              <a:t>– </a:t>
            </a:r>
            <a:r>
              <a:rPr lang="en-US" sz="2400" smtClean="0">
                <a:cs typeface="Arial" charset="0"/>
              </a:rPr>
              <a:t>XVIII</a:t>
            </a:r>
            <a:r>
              <a:rPr lang="uk-UA" sz="2400" smtClean="0">
                <a:cs typeface="Arial" charset="0"/>
              </a:rPr>
              <a:t> ст.</a:t>
            </a:r>
            <a:endParaRPr lang="en-US" sz="2400" smtClean="0">
              <a:cs typeface="Arial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852738"/>
            <a:ext cx="2243137" cy="107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smtClean="0">
                <a:solidFill>
                  <a:srgbClr val="0000FF"/>
                </a:solidFill>
              </a:rPr>
              <a:t>       Таблиця з енциклопедії      1728 року</a:t>
            </a:r>
            <a:endParaRPr lang="ru-RU" sz="1800" smtClean="0">
              <a:solidFill>
                <a:srgbClr val="0000FF"/>
              </a:solidFill>
            </a:endParaRPr>
          </a:p>
        </p:txBody>
      </p:sp>
      <p:pic>
        <p:nvPicPr>
          <p:cNvPr id="10244" name="Picture 8" descr="Table_of_Opticks%2C_Cyclopaedia%2C_Volum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549275"/>
            <a:ext cx="4337050" cy="5976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39775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0000FF"/>
                </a:solidFill>
              </a:rPr>
              <a:t>Етапи історії розвитку оптики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4824412" cy="1727200"/>
          </a:xfrm>
        </p:spPr>
        <p:txBody>
          <a:bodyPr/>
          <a:lstStyle/>
          <a:p>
            <a:pPr eaLnBrk="1" hangingPunct="1"/>
            <a:r>
              <a:rPr lang="uk-UA" sz="2800" smtClean="0"/>
              <a:t>Електромагнітна теорія</a:t>
            </a:r>
          </a:p>
          <a:p>
            <a:pPr eaLnBrk="1" hangingPunct="1"/>
            <a:r>
              <a:rPr lang="uk-UA" sz="2000" smtClean="0">
                <a:solidFill>
                  <a:srgbClr val="FF6600"/>
                </a:solidFill>
              </a:rPr>
              <a:t>Д.К. Максвел </a:t>
            </a:r>
            <a:r>
              <a:rPr lang="uk-UA" sz="1600" smtClean="0">
                <a:solidFill>
                  <a:srgbClr val="FF6600"/>
                </a:solidFill>
              </a:rPr>
              <a:t>(1864, рівняння електродинаміки)</a:t>
            </a:r>
            <a:endParaRPr lang="ru-RU" sz="1600" smtClean="0">
              <a:solidFill>
                <a:srgbClr val="FF6600"/>
              </a:solidFill>
            </a:endParaRP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692150"/>
            <a:ext cx="4038600" cy="1441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b="1" i="1" smtClean="0"/>
              <a:t>-</a:t>
            </a:r>
            <a:r>
              <a:rPr lang="uk-UA" sz="2400" i="1" smtClean="0"/>
              <a:t> вершина </a:t>
            </a:r>
            <a:r>
              <a:rPr lang="en-US" sz="2400" i="1" smtClean="0"/>
              <a:t>  </a:t>
            </a:r>
            <a:r>
              <a:rPr lang="en-US" sz="2400" b="1" i="1" smtClean="0"/>
              <a:t>I</a:t>
            </a:r>
            <a:r>
              <a:rPr lang="en-US" sz="2400" i="1" smtClean="0"/>
              <a:t>  </a:t>
            </a:r>
            <a:r>
              <a:rPr lang="uk-UA" sz="2400" i="1" smtClean="0"/>
              <a:t>“класичного” етапу розвитку оптики</a:t>
            </a:r>
            <a:endParaRPr lang="ru-RU" sz="2400" i="1" smtClean="0"/>
          </a:p>
        </p:txBody>
      </p:sp>
      <p:sp>
        <p:nvSpPr>
          <p:cNvPr id="11269" name="AutoShape 12"/>
          <p:cNvSpPr>
            <a:spLocks noChangeArrowheads="1"/>
          </p:cNvSpPr>
          <p:nvPr/>
        </p:nvSpPr>
        <p:spPr bwMode="auto">
          <a:xfrm>
            <a:off x="395288" y="1916113"/>
            <a:ext cx="8424862" cy="3311525"/>
          </a:xfrm>
          <a:prstGeom prst="downArrowCallout">
            <a:avLst>
              <a:gd name="adj1" fmla="val 67442"/>
              <a:gd name="adj2" fmla="val 63603"/>
              <a:gd name="adj3" fmla="val 12634"/>
              <a:gd name="adj4" fmla="val 79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Революційні відкриття в фізиці на початку </a:t>
            </a:r>
            <a:r>
              <a:rPr lang="en-US"/>
              <a:t>XX </a:t>
            </a:r>
            <a:r>
              <a:rPr lang="uk-UA"/>
              <a:t>ст.</a:t>
            </a:r>
          </a:p>
          <a:p>
            <a:pPr>
              <a:buFontTx/>
              <a:buChar char="•"/>
            </a:pPr>
            <a:r>
              <a:rPr lang="uk-UA">
                <a:solidFill>
                  <a:srgbClr val="CC0066"/>
                </a:solidFill>
              </a:rPr>
              <a:t>У. Сміт, О.Г.Столєтов</a:t>
            </a:r>
            <a:r>
              <a:rPr lang="uk-UA"/>
              <a:t> </a:t>
            </a:r>
            <a:r>
              <a:rPr lang="uk-UA" sz="1400" i="1">
                <a:solidFill>
                  <a:srgbClr val="CC0066"/>
                </a:solidFill>
              </a:rPr>
              <a:t>(1873,1888 –відкриття фотоефекту)</a:t>
            </a:r>
          </a:p>
          <a:p>
            <a:pPr>
              <a:buFontTx/>
              <a:buChar char="•"/>
            </a:pPr>
            <a:r>
              <a:rPr lang="uk-UA">
                <a:solidFill>
                  <a:srgbClr val="CC0066"/>
                </a:solidFill>
              </a:rPr>
              <a:t>М. Планк (</a:t>
            </a:r>
            <a:r>
              <a:rPr lang="uk-UA" sz="1400" i="1">
                <a:solidFill>
                  <a:srgbClr val="CC0066"/>
                </a:solidFill>
              </a:rPr>
              <a:t>1900,дослідження спектру випромінювання чорного тіла, ввів поняття кванта дії</a:t>
            </a:r>
            <a:r>
              <a:rPr lang="uk-UA">
                <a:solidFill>
                  <a:srgbClr val="CC0066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uk-UA">
                <a:solidFill>
                  <a:srgbClr val="CC0066"/>
                </a:solidFill>
              </a:rPr>
              <a:t>А. Ейнштейн </a:t>
            </a:r>
            <a:r>
              <a:rPr lang="uk-UA" sz="1400" i="1">
                <a:solidFill>
                  <a:srgbClr val="CC0066"/>
                </a:solidFill>
              </a:rPr>
              <a:t>(1905,</a:t>
            </a:r>
            <a:r>
              <a:rPr lang="uk-UA">
                <a:solidFill>
                  <a:srgbClr val="CC0066"/>
                </a:solidFill>
              </a:rPr>
              <a:t> </a:t>
            </a:r>
            <a:r>
              <a:rPr lang="uk-UA" sz="1400" i="1">
                <a:solidFill>
                  <a:srgbClr val="CC0066"/>
                </a:solidFill>
              </a:rPr>
              <a:t>гіпотеза про квантову природу світла; </a:t>
            </a:r>
          </a:p>
          <a:p>
            <a:r>
              <a:rPr lang="uk-UA" sz="1400" i="1">
                <a:solidFill>
                  <a:srgbClr val="CC0066"/>
                </a:solidFill>
              </a:rPr>
              <a:t> 1917, умови вимушеного випромінювання)</a:t>
            </a:r>
            <a:endParaRPr lang="uk-UA">
              <a:solidFill>
                <a:srgbClr val="CC0066"/>
              </a:solidFill>
            </a:endParaRPr>
          </a:p>
          <a:p>
            <a:pPr>
              <a:buFontTx/>
              <a:buChar char="•"/>
            </a:pPr>
            <a:r>
              <a:rPr lang="uk-UA">
                <a:solidFill>
                  <a:srgbClr val="CC0066"/>
                </a:solidFill>
              </a:rPr>
              <a:t>В.О. Фабрикант </a:t>
            </a:r>
            <a:r>
              <a:rPr lang="uk-UA" sz="1400">
                <a:solidFill>
                  <a:srgbClr val="CC0066"/>
                </a:solidFill>
              </a:rPr>
              <a:t>(</a:t>
            </a:r>
            <a:r>
              <a:rPr lang="uk-UA" sz="1400" i="1">
                <a:solidFill>
                  <a:srgbClr val="CC0066"/>
                </a:solidFill>
              </a:rPr>
              <a:t>1940, принцип квантового підсилення)</a:t>
            </a:r>
            <a:endParaRPr lang="en-US" sz="1400" i="1">
              <a:solidFill>
                <a:srgbClr val="CC0066"/>
              </a:solidFill>
            </a:endParaRPr>
          </a:p>
          <a:p>
            <a:pPr>
              <a:buFontTx/>
              <a:buChar char="•"/>
            </a:pPr>
            <a:r>
              <a:rPr lang="uk-UA" sz="1600" b="1">
                <a:solidFill>
                  <a:srgbClr val="CC0066"/>
                </a:solidFill>
              </a:rPr>
              <a:t>Д.Габор</a:t>
            </a:r>
            <a:r>
              <a:rPr lang="uk-UA" b="1">
                <a:solidFill>
                  <a:srgbClr val="CC0066"/>
                </a:solidFill>
              </a:rPr>
              <a:t> </a:t>
            </a:r>
            <a:r>
              <a:rPr lang="uk-UA" sz="1400" i="1">
                <a:solidFill>
                  <a:srgbClr val="CC0066"/>
                </a:solidFill>
              </a:rPr>
              <a:t>(1947, відкриття голографії</a:t>
            </a:r>
            <a:r>
              <a:rPr lang="en-US" sz="1400" i="1">
                <a:solidFill>
                  <a:srgbClr val="CC0066"/>
                </a:solidFill>
              </a:rPr>
              <a:t>)</a:t>
            </a:r>
            <a:endParaRPr lang="uk-UA" sz="1400" i="1">
              <a:solidFill>
                <a:srgbClr val="CC0066"/>
              </a:solidFill>
            </a:endParaRPr>
          </a:p>
          <a:p>
            <a:pPr>
              <a:buFontTx/>
              <a:buChar char="•"/>
            </a:pPr>
            <a:r>
              <a:rPr lang="uk-UA" sz="1600" b="1">
                <a:solidFill>
                  <a:srgbClr val="CC0066"/>
                </a:solidFill>
              </a:rPr>
              <a:t>О.М. Прохоров, М.Г.Басов, Ч.Таунс</a:t>
            </a:r>
            <a:r>
              <a:rPr lang="uk-UA" sz="1400" i="1">
                <a:solidFill>
                  <a:srgbClr val="CC0066"/>
                </a:solidFill>
              </a:rPr>
              <a:t> (1954, відкриття </a:t>
            </a:r>
            <a:r>
              <a:rPr lang="en-US" sz="1400" i="1">
                <a:solidFill>
                  <a:srgbClr val="CC0066"/>
                </a:solidFill>
              </a:rPr>
              <a:t>LASER)</a:t>
            </a:r>
            <a:endParaRPr lang="ru-RU" sz="1400" i="1">
              <a:solidFill>
                <a:srgbClr val="CC0066"/>
              </a:solidFill>
            </a:endParaRP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1258888" y="5084763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 b="1"/>
              <a:t>II</a:t>
            </a:r>
            <a:r>
              <a:rPr lang="en-US" sz="2400"/>
              <a:t>   </a:t>
            </a:r>
            <a:r>
              <a:rPr lang="uk-UA" sz="2400"/>
              <a:t>“сучасний” етап розвитку оптики</a:t>
            </a:r>
            <a:endParaRPr lang="ru-RU" sz="2400"/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1476375" y="60213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1743075" y="6113463"/>
            <a:ext cx="592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900113" y="5516563"/>
            <a:ext cx="75612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FF"/>
                </a:solidFill>
              </a:rPr>
              <a:t>Фотоніка</a:t>
            </a:r>
            <a:r>
              <a:rPr lang="uk-UA">
                <a:solidFill>
                  <a:srgbClr val="0000FF"/>
                </a:solidFill>
              </a:rPr>
              <a:t> займається процесами генерації, пропускання, детектування, контролю випромінювання</a:t>
            </a: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4071966" cy="4786346"/>
          </a:xfrm>
        </p:spPr>
        <p:txBody>
          <a:bodyPr/>
          <a:lstStyle/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Частина Ι. Геометрична оптика і фотометрія</a:t>
            </a:r>
          </a:p>
          <a:p>
            <a:r>
              <a:rPr lang="uk-UA" sz="1200" b="1" dirty="0" smtClean="0">
                <a:solidFill>
                  <a:srgbClr val="0000FF"/>
                </a:solidFill>
              </a:rPr>
              <a:t>1. Геометрична оптика.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1.1. Застосування основних законів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1.2. Центровані оптичні системи. Оптичні прилади</a:t>
            </a:r>
            <a:endParaRPr lang="ru-RU" sz="5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1.2.1. Оптика параксіальних променів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1.2.2. Кардинальні елементи оптичної системи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1.2.3. Властивості ідеальної оптичної системи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1.2.4. Оптичні інструменти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2. Фотометрія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 Основні поняття і закони </a:t>
            </a:r>
            <a:endParaRPr lang="ru-RU" sz="5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Частина  ΙΙ. Фізична оптика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1. Дисперсія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2. Інтерференція світла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 Загальні відомості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2.1.1.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Інтерференційни</a:t>
            </a:r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схеми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2.1.2. Інтерференція в тонких плівках і пластинках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2.1.3. Кільця Ньютона</a:t>
            </a:r>
            <a:endParaRPr lang="ru-RU" sz="5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2.1.4. Багатопроменева  інтерференція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2.1.5. Вплив на інтерференцію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немонохроматичності</a:t>
            </a:r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світла та часова когерентність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2.1.6. Просторова когерентність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3. Дифракція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3.1.Загальні відомості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3.1.1. Дифракція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Френеля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3.1.2. Дифракція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Фраунгофера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3.1.3. Спектральні характеристики дифракційної ґратки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3.1.4. Дифракція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ренгенівських</a:t>
            </a:r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променів на кристалічній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гратці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4. Поляризація та елементи кристалооптики</a:t>
            </a:r>
            <a:endParaRPr lang="ru-RU" sz="12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4.1.Загальні відомості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4.1.1. Поляризація світла при відбитті та заломленні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4.1.2.Поляризація світла при природному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двопроменезаломленні</a:t>
            </a:r>
            <a:endParaRPr lang="ru-RU" sz="5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4.1.3. Поляризація при штучному </a:t>
            </a:r>
            <a:r>
              <a:rPr lang="uk-UA" sz="5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двопроменезаломленні</a:t>
            </a:r>
            <a:endParaRPr lang="uk-UA" sz="5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dirty="0" smtClean="0">
                <a:solidFill>
                  <a:srgbClr val="0000FF"/>
                </a:solidFill>
              </a:rPr>
              <a:t>5.  Голографія.  Принцип та основні схеми голографічного запису</a:t>
            </a:r>
            <a:r>
              <a:rPr lang="uk-UA" sz="800" b="1" dirty="0" smtClean="0">
                <a:solidFill>
                  <a:srgbClr val="0000FF"/>
                </a:solidFill>
              </a:rPr>
              <a:t>.  </a:t>
            </a:r>
            <a:r>
              <a:rPr lang="uk-UA" sz="1200" b="1" dirty="0" smtClean="0">
                <a:solidFill>
                  <a:srgbClr val="0000FF"/>
                </a:solidFill>
              </a:rPr>
              <a:t>Лазери.</a:t>
            </a:r>
            <a:endParaRPr lang="ru-RU" sz="800" b="1" dirty="0" smtClean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endParaRPr lang="ru-RU" sz="800" dirty="0"/>
          </a:p>
        </p:txBody>
      </p:sp>
      <p:sp>
        <p:nvSpPr>
          <p:cNvPr id="6661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6561" name="Group 1"/>
          <p:cNvGrpSpPr>
            <a:grpSpLocks/>
          </p:cNvGrpSpPr>
          <p:nvPr/>
        </p:nvGrpSpPr>
        <p:grpSpPr bwMode="auto">
          <a:xfrm>
            <a:off x="2571736" y="857232"/>
            <a:ext cx="2928958" cy="714380"/>
            <a:chOff x="3503" y="3034"/>
            <a:chExt cx="6326" cy="1681"/>
          </a:xfrm>
        </p:grpSpPr>
        <p:grpSp>
          <p:nvGrpSpPr>
            <p:cNvPr id="66589" name="Group 29"/>
            <p:cNvGrpSpPr>
              <a:grpSpLocks/>
            </p:cNvGrpSpPr>
            <p:nvPr/>
          </p:nvGrpSpPr>
          <p:grpSpPr bwMode="auto">
            <a:xfrm>
              <a:off x="3503" y="3034"/>
              <a:ext cx="2900" cy="1681"/>
              <a:chOff x="3192" y="2806"/>
              <a:chExt cx="2900" cy="1681"/>
            </a:xfrm>
          </p:grpSpPr>
          <p:sp>
            <p:nvSpPr>
              <p:cNvPr id="66615" name="Line 55"/>
              <p:cNvSpPr>
                <a:spLocks noChangeShapeType="1"/>
              </p:cNvSpPr>
              <p:nvPr/>
            </p:nvSpPr>
            <p:spPr bwMode="auto">
              <a:xfrm>
                <a:off x="3765" y="4283"/>
                <a:ext cx="16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14" name="Line 54"/>
              <p:cNvSpPr>
                <a:spLocks noChangeShapeType="1"/>
              </p:cNvSpPr>
              <p:nvPr/>
            </p:nvSpPr>
            <p:spPr bwMode="auto">
              <a:xfrm flipH="1">
                <a:off x="3503" y="3778"/>
                <a:ext cx="568" cy="3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13" name="Line 53"/>
              <p:cNvSpPr>
                <a:spLocks noChangeShapeType="1"/>
              </p:cNvSpPr>
              <p:nvPr/>
            </p:nvSpPr>
            <p:spPr bwMode="auto">
              <a:xfrm flipH="1">
                <a:off x="3765" y="2806"/>
                <a:ext cx="910" cy="14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12" name="Line 52"/>
              <p:cNvSpPr>
                <a:spLocks noChangeShapeType="1"/>
              </p:cNvSpPr>
              <p:nvPr/>
            </p:nvSpPr>
            <p:spPr bwMode="auto">
              <a:xfrm>
                <a:off x="4675" y="2806"/>
                <a:ext cx="692" cy="1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11" name="Line 51"/>
              <p:cNvSpPr>
                <a:spLocks noChangeShapeType="1"/>
              </p:cNvSpPr>
              <p:nvPr/>
            </p:nvSpPr>
            <p:spPr bwMode="auto">
              <a:xfrm flipH="1">
                <a:off x="4067" y="2871"/>
                <a:ext cx="1513" cy="9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10" name="Line 50"/>
              <p:cNvSpPr>
                <a:spLocks noChangeShapeType="1"/>
              </p:cNvSpPr>
              <p:nvPr/>
            </p:nvSpPr>
            <p:spPr bwMode="auto">
              <a:xfrm flipH="1" flipV="1">
                <a:off x="3733" y="3610"/>
                <a:ext cx="634" cy="3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9" name="Line 49"/>
              <p:cNvSpPr>
                <a:spLocks noChangeShapeType="1"/>
              </p:cNvSpPr>
              <p:nvPr/>
            </p:nvSpPr>
            <p:spPr bwMode="auto">
              <a:xfrm flipH="1">
                <a:off x="4071" y="3552"/>
                <a:ext cx="960" cy="22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8" name="Line 48"/>
              <p:cNvSpPr>
                <a:spLocks noChangeShapeType="1"/>
              </p:cNvSpPr>
              <p:nvPr/>
            </p:nvSpPr>
            <p:spPr bwMode="auto">
              <a:xfrm flipV="1">
                <a:off x="4196" y="3370"/>
                <a:ext cx="1214" cy="5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7" name="Line 47"/>
              <p:cNvSpPr>
                <a:spLocks noChangeShapeType="1"/>
              </p:cNvSpPr>
              <p:nvPr/>
            </p:nvSpPr>
            <p:spPr bwMode="auto">
              <a:xfrm flipH="1" flipV="1">
                <a:off x="5031" y="3552"/>
                <a:ext cx="549" cy="25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6" name="Arc 46"/>
              <p:cNvSpPr>
                <a:spLocks/>
              </p:cNvSpPr>
              <p:nvPr/>
            </p:nvSpPr>
            <p:spPr bwMode="auto">
              <a:xfrm flipH="1">
                <a:off x="3765" y="3657"/>
                <a:ext cx="94" cy="280"/>
              </a:xfrm>
              <a:custGeom>
                <a:avLst/>
                <a:gdLst>
                  <a:gd name="G0" fmla="+- 0 0 0"/>
                  <a:gd name="G1" fmla="+- 17689 0 0"/>
                  <a:gd name="G2" fmla="+- 21600 0 0"/>
                  <a:gd name="T0" fmla="*/ 12396 w 21600"/>
                  <a:gd name="T1" fmla="*/ 0 h 33166"/>
                  <a:gd name="T2" fmla="*/ 15068 w 21600"/>
                  <a:gd name="T3" fmla="*/ 33166 h 33166"/>
                  <a:gd name="T4" fmla="*/ 0 w 21600"/>
                  <a:gd name="T5" fmla="*/ 17689 h 3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3166" fill="none" extrusionOk="0">
                    <a:moveTo>
                      <a:pt x="12395" y="0"/>
                    </a:moveTo>
                    <a:cubicBezTo>
                      <a:pt x="18164" y="4042"/>
                      <a:pt x="21600" y="10644"/>
                      <a:pt x="21600" y="17689"/>
                    </a:cubicBezTo>
                    <a:cubicBezTo>
                      <a:pt x="21600" y="23517"/>
                      <a:pt x="19244" y="29099"/>
                      <a:pt x="15067" y="33165"/>
                    </a:cubicBezTo>
                  </a:path>
                  <a:path w="21600" h="33166" stroke="0" extrusionOk="0">
                    <a:moveTo>
                      <a:pt x="12395" y="0"/>
                    </a:moveTo>
                    <a:cubicBezTo>
                      <a:pt x="18164" y="4042"/>
                      <a:pt x="21600" y="10644"/>
                      <a:pt x="21600" y="17689"/>
                    </a:cubicBezTo>
                    <a:cubicBezTo>
                      <a:pt x="21600" y="23517"/>
                      <a:pt x="19244" y="29099"/>
                      <a:pt x="15067" y="33165"/>
                    </a:cubicBezTo>
                    <a:lnTo>
                      <a:pt x="0" y="1768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5" name="Rectangle 45"/>
              <p:cNvSpPr>
                <a:spLocks noChangeArrowheads="1"/>
              </p:cNvSpPr>
              <p:nvPr/>
            </p:nvSpPr>
            <p:spPr bwMode="auto">
              <a:xfrm>
                <a:off x="3240" y="3552"/>
                <a:ext cx="619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Times New Roman" pitchFamily="18" charset="0"/>
                  </a:rPr>
                  <a:t>–</a:t>
                </a: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604" name="Arc 44"/>
              <p:cNvSpPr>
                <a:spLocks/>
              </p:cNvSpPr>
              <p:nvPr/>
            </p:nvSpPr>
            <p:spPr bwMode="auto">
              <a:xfrm>
                <a:off x="5196" y="3441"/>
                <a:ext cx="71" cy="197"/>
              </a:xfrm>
              <a:custGeom>
                <a:avLst/>
                <a:gdLst>
                  <a:gd name="G0" fmla="+- 0 0 0"/>
                  <a:gd name="G1" fmla="+- 12284 0 0"/>
                  <a:gd name="G2" fmla="+- 21600 0 0"/>
                  <a:gd name="T0" fmla="*/ 17767 w 21600"/>
                  <a:gd name="T1" fmla="*/ 0 h 29657"/>
                  <a:gd name="T2" fmla="*/ 12836 w 21600"/>
                  <a:gd name="T3" fmla="*/ 29657 h 29657"/>
                  <a:gd name="T4" fmla="*/ 0 w 21600"/>
                  <a:gd name="T5" fmla="*/ 12284 h 29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657" fill="none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9137"/>
                      <a:pt x="18347" y="25584"/>
                      <a:pt x="12835" y="29656"/>
                    </a:cubicBezTo>
                  </a:path>
                  <a:path w="21600" h="29657" stroke="0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9137"/>
                      <a:pt x="18347" y="25584"/>
                      <a:pt x="12835" y="29656"/>
                    </a:cubicBezTo>
                    <a:lnTo>
                      <a:pt x="0" y="122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3" name="Arc 43"/>
              <p:cNvSpPr>
                <a:spLocks/>
              </p:cNvSpPr>
              <p:nvPr/>
            </p:nvSpPr>
            <p:spPr bwMode="auto">
              <a:xfrm>
                <a:off x="5457" y="2880"/>
                <a:ext cx="178" cy="898"/>
              </a:xfrm>
              <a:custGeom>
                <a:avLst/>
                <a:gdLst>
                  <a:gd name="G0" fmla="+- 0 0 0"/>
                  <a:gd name="G1" fmla="+- 16131 0 0"/>
                  <a:gd name="G2" fmla="+- 21600 0 0"/>
                  <a:gd name="T0" fmla="*/ 14365 w 21600"/>
                  <a:gd name="T1" fmla="*/ 0 h 33504"/>
                  <a:gd name="T2" fmla="*/ 12836 w 21600"/>
                  <a:gd name="T3" fmla="*/ 33504 h 33504"/>
                  <a:gd name="T4" fmla="*/ 0 w 21600"/>
                  <a:gd name="T5" fmla="*/ 16131 h 33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3504" fill="none" extrusionOk="0">
                    <a:moveTo>
                      <a:pt x="14364" y="0"/>
                    </a:moveTo>
                    <a:cubicBezTo>
                      <a:pt x="18967" y="4098"/>
                      <a:pt x="21600" y="9968"/>
                      <a:pt x="21600" y="16131"/>
                    </a:cubicBezTo>
                    <a:cubicBezTo>
                      <a:pt x="21600" y="22984"/>
                      <a:pt x="18347" y="29431"/>
                      <a:pt x="12835" y="33503"/>
                    </a:cubicBezTo>
                  </a:path>
                  <a:path w="21600" h="33504" stroke="0" extrusionOk="0">
                    <a:moveTo>
                      <a:pt x="14364" y="0"/>
                    </a:moveTo>
                    <a:cubicBezTo>
                      <a:pt x="18967" y="4098"/>
                      <a:pt x="21600" y="9968"/>
                      <a:pt x="21600" y="16131"/>
                    </a:cubicBezTo>
                    <a:cubicBezTo>
                      <a:pt x="21600" y="22984"/>
                      <a:pt x="18347" y="29431"/>
                      <a:pt x="12835" y="33503"/>
                    </a:cubicBezTo>
                    <a:lnTo>
                      <a:pt x="0" y="1613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2" name="Arc 42"/>
              <p:cNvSpPr>
                <a:spLocks/>
              </p:cNvSpPr>
              <p:nvPr/>
            </p:nvSpPr>
            <p:spPr bwMode="auto">
              <a:xfrm flipV="1">
                <a:off x="4228" y="3723"/>
                <a:ext cx="71" cy="135"/>
              </a:xfrm>
              <a:custGeom>
                <a:avLst/>
                <a:gdLst>
                  <a:gd name="G0" fmla="+- 0 0 0"/>
                  <a:gd name="G1" fmla="+- 12284 0 0"/>
                  <a:gd name="G2" fmla="+- 21600 0 0"/>
                  <a:gd name="T0" fmla="*/ 17767 w 21600"/>
                  <a:gd name="T1" fmla="*/ 0 h 24383"/>
                  <a:gd name="T2" fmla="*/ 17893 w 21600"/>
                  <a:gd name="T3" fmla="*/ 24383 h 24383"/>
                  <a:gd name="T4" fmla="*/ 0 w 21600"/>
                  <a:gd name="T5" fmla="*/ 12284 h 2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383" fill="none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6596"/>
                      <a:pt x="20309" y="20810"/>
                      <a:pt x="17893" y="24383"/>
                    </a:cubicBezTo>
                  </a:path>
                  <a:path w="21600" h="24383" stroke="0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6596"/>
                      <a:pt x="20309" y="20810"/>
                      <a:pt x="17893" y="24383"/>
                    </a:cubicBezTo>
                    <a:lnTo>
                      <a:pt x="0" y="122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1" name="Arc 41"/>
              <p:cNvSpPr>
                <a:spLocks/>
              </p:cNvSpPr>
              <p:nvPr/>
            </p:nvSpPr>
            <p:spPr bwMode="auto">
              <a:xfrm flipH="1" flipV="1">
                <a:off x="4524" y="3681"/>
                <a:ext cx="71" cy="97"/>
              </a:xfrm>
              <a:custGeom>
                <a:avLst/>
                <a:gdLst>
                  <a:gd name="G0" fmla="+- 0 0 0"/>
                  <a:gd name="G1" fmla="+- 12284 0 0"/>
                  <a:gd name="G2" fmla="+- 21600 0 0"/>
                  <a:gd name="T0" fmla="*/ 17767 w 21600"/>
                  <a:gd name="T1" fmla="*/ 0 h 15930"/>
                  <a:gd name="T2" fmla="*/ 21290 w 21600"/>
                  <a:gd name="T3" fmla="*/ 15930 h 15930"/>
                  <a:gd name="T4" fmla="*/ 0 w 21600"/>
                  <a:gd name="T5" fmla="*/ 12284 h 15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930" fill="none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3505"/>
                      <a:pt x="21496" y="14725"/>
                      <a:pt x="21290" y="15930"/>
                    </a:cubicBezTo>
                  </a:path>
                  <a:path w="21600" h="15930" stroke="0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3505"/>
                      <a:pt x="21496" y="14725"/>
                      <a:pt x="21290" y="15930"/>
                    </a:cubicBezTo>
                    <a:lnTo>
                      <a:pt x="0" y="122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 flipV="1">
                <a:off x="4563" y="2914"/>
                <a:ext cx="199" cy="120"/>
              </a:xfrm>
              <a:custGeom>
                <a:avLst/>
                <a:gdLst>
                  <a:gd name="G0" fmla="+- 12656 0 0"/>
                  <a:gd name="G1" fmla="+- 21600 0 0"/>
                  <a:gd name="G2" fmla="+- 21600 0 0"/>
                  <a:gd name="T0" fmla="*/ 0 w 26323"/>
                  <a:gd name="T1" fmla="*/ 4096 h 21600"/>
                  <a:gd name="T2" fmla="*/ 26323 w 26323"/>
                  <a:gd name="T3" fmla="*/ 4874 h 21600"/>
                  <a:gd name="T4" fmla="*/ 12656 w 2632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23" h="21600" fill="none" extrusionOk="0">
                    <a:moveTo>
                      <a:pt x="0" y="4096"/>
                    </a:moveTo>
                    <a:cubicBezTo>
                      <a:pt x="3682" y="1433"/>
                      <a:pt x="8111" y="-1"/>
                      <a:pt x="12656" y="0"/>
                    </a:cubicBezTo>
                    <a:cubicBezTo>
                      <a:pt x="17637" y="0"/>
                      <a:pt x="22465" y="1721"/>
                      <a:pt x="26323" y="4873"/>
                    </a:cubicBezTo>
                  </a:path>
                  <a:path w="26323" h="21600" stroke="0" extrusionOk="0">
                    <a:moveTo>
                      <a:pt x="0" y="4096"/>
                    </a:moveTo>
                    <a:cubicBezTo>
                      <a:pt x="3682" y="1433"/>
                      <a:pt x="8111" y="-1"/>
                      <a:pt x="12656" y="0"/>
                    </a:cubicBezTo>
                    <a:cubicBezTo>
                      <a:pt x="17637" y="0"/>
                      <a:pt x="22465" y="1721"/>
                      <a:pt x="26323" y="4873"/>
                    </a:cubicBezTo>
                    <a:lnTo>
                      <a:pt x="126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99" name="Rectangle 39"/>
              <p:cNvSpPr>
                <a:spLocks noChangeArrowheads="1"/>
              </p:cNvSpPr>
              <p:nvPr/>
            </p:nvSpPr>
            <p:spPr bwMode="auto">
              <a:xfrm>
                <a:off x="3192" y="4029"/>
                <a:ext cx="54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8" name="Rectangle 38"/>
              <p:cNvSpPr>
                <a:spLocks noChangeArrowheads="1"/>
              </p:cNvSpPr>
              <p:nvPr/>
            </p:nvSpPr>
            <p:spPr bwMode="auto">
              <a:xfrm>
                <a:off x="3886" y="3937"/>
                <a:ext cx="413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7" name="Rectangle 37"/>
              <p:cNvSpPr>
                <a:spLocks noChangeArrowheads="1"/>
              </p:cNvSpPr>
              <p:nvPr/>
            </p:nvSpPr>
            <p:spPr bwMode="auto">
              <a:xfrm>
                <a:off x="5410" y="4061"/>
                <a:ext cx="54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6" name="Rectangle 36"/>
              <p:cNvSpPr>
                <a:spLocks noChangeArrowheads="1"/>
              </p:cNvSpPr>
              <p:nvPr/>
            </p:nvSpPr>
            <p:spPr bwMode="auto">
              <a:xfrm>
                <a:off x="4143" y="3723"/>
                <a:ext cx="619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Times New Roman" pitchFamily="18" charset="0"/>
                  </a:rPr>
                  <a:t>–</a:t>
                </a: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5" name="Rectangle 35"/>
              <p:cNvSpPr>
                <a:spLocks noChangeArrowheads="1"/>
              </p:cNvSpPr>
              <p:nvPr/>
            </p:nvSpPr>
            <p:spPr bwMode="auto">
              <a:xfrm>
                <a:off x="4412" y="3586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4" name="Rectangle 34"/>
              <p:cNvSpPr>
                <a:spLocks noChangeArrowheads="1"/>
              </p:cNvSpPr>
              <p:nvPr/>
            </p:nvSpPr>
            <p:spPr bwMode="auto">
              <a:xfrm>
                <a:off x="5137" y="3280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/>
            </p:nvSpPr>
            <p:spPr bwMode="auto">
              <a:xfrm>
                <a:off x="5547" y="3109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/>
            </p:nvSpPr>
            <p:spPr bwMode="auto">
              <a:xfrm>
                <a:off x="4439" y="2953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91" name="Line 31"/>
              <p:cNvSpPr>
                <a:spLocks noChangeShapeType="1"/>
              </p:cNvSpPr>
              <p:nvPr/>
            </p:nvSpPr>
            <p:spPr bwMode="auto">
              <a:xfrm flipH="1">
                <a:off x="3503" y="3989"/>
                <a:ext cx="232" cy="1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90" name="Line 30"/>
              <p:cNvSpPr>
                <a:spLocks noChangeShapeType="1"/>
              </p:cNvSpPr>
              <p:nvPr/>
            </p:nvSpPr>
            <p:spPr bwMode="auto">
              <a:xfrm flipH="1">
                <a:off x="4497" y="3638"/>
                <a:ext cx="178" cy="4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6562" name="Group 2"/>
            <p:cNvGrpSpPr>
              <a:grpSpLocks/>
            </p:cNvGrpSpPr>
            <p:nvPr/>
          </p:nvGrpSpPr>
          <p:grpSpPr bwMode="auto">
            <a:xfrm>
              <a:off x="6929" y="3034"/>
              <a:ext cx="2900" cy="1681"/>
              <a:chOff x="6929" y="3034"/>
              <a:chExt cx="2900" cy="1681"/>
            </a:xfrm>
          </p:grpSpPr>
          <p:sp>
            <p:nvSpPr>
              <p:cNvPr id="66588" name="Line 28"/>
              <p:cNvSpPr>
                <a:spLocks noChangeShapeType="1"/>
              </p:cNvSpPr>
              <p:nvPr/>
            </p:nvSpPr>
            <p:spPr bwMode="auto">
              <a:xfrm>
                <a:off x="7502" y="4511"/>
                <a:ext cx="16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7" name="Line 27"/>
              <p:cNvSpPr>
                <a:spLocks noChangeShapeType="1"/>
              </p:cNvSpPr>
              <p:nvPr/>
            </p:nvSpPr>
            <p:spPr bwMode="auto">
              <a:xfrm flipH="1">
                <a:off x="7240" y="4006"/>
                <a:ext cx="568" cy="3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6" name="Line 26"/>
              <p:cNvSpPr>
                <a:spLocks noChangeShapeType="1"/>
              </p:cNvSpPr>
              <p:nvPr/>
            </p:nvSpPr>
            <p:spPr bwMode="auto">
              <a:xfrm flipH="1">
                <a:off x="7502" y="3034"/>
                <a:ext cx="910" cy="14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5" name="Line 25"/>
              <p:cNvSpPr>
                <a:spLocks noChangeShapeType="1"/>
              </p:cNvSpPr>
              <p:nvPr/>
            </p:nvSpPr>
            <p:spPr bwMode="auto">
              <a:xfrm>
                <a:off x="8412" y="3034"/>
                <a:ext cx="692" cy="1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4" name="Line 24"/>
              <p:cNvSpPr>
                <a:spLocks noChangeShapeType="1"/>
              </p:cNvSpPr>
              <p:nvPr/>
            </p:nvSpPr>
            <p:spPr bwMode="auto">
              <a:xfrm flipH="1">
                <a:off x="7804" y="3099"/>
                <a:ext cx="1513" cy="9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3" name="Line 23"/>
              <p:cNvSpPr>
                <a:spLocks noChangeShapeType="1"/>
              </p:cNvSpPr>
              <p:nvPr/>
            </p:nvSpPr>
            <p:spPr bwMode="auto">
              <a:xfrm flipH="1" flipV="1">
                <a:off x="7470" y="3838"/>
                <a:ext cx="942" cy="4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 flipH="1">
                <a:off x="7808" y="4006"/>
                <a:ext cx="106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1" name="Line 21"/>
              <p:cNvSpPr>
                <a:spLocks noChangeShapeType="1"/>
              </p:cNvSpPr>
              <p:nvPr/>
            </p:nvSpPr>
            <p:spPr bwMode="auto">
              <a:xfrm flipV="1">
                <a:off x="8300" y="3858"/>
                <a:ext cx="894" cy="4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80" name="Arc 20"/>
              <p:cNvSpPr>
                <a:spLocks/>
              </p:cNvSpPr>
              <p:nvPr/>
            </p:nvSpPr>
            <p:spPr bwMode="auto">
              <a:xfrm flipH="1">
                <a:off x="7502" y="3885"/>
                <a:ext cx="94" cy="280"/>
              </a:xfrm>
              <a:custGeom>
                <a:avLst/>
                <a:gdLst>
                  <a:gd name="G0" fmla="+- 0 0 0"/>
                  <a:gd name="G1" fmla="+- 17689 0 0"/>
                  <a:gd name="G2" fmla="+- 21600 0 0"/>
                  <a:gd name="T0" fmla="*/ 12396 w 21600"/>
                  <a:gd name="T1" fmla="*/ 0 h 33166"/>
                  <a:gd name="T2" fmla="*/ 15068 w 21600"/>
                  <a:gd name="T3" fmla="*/ 33166 h 33166"/>
                  <a:gd name="T4" fmla="*/ 0 w 21600"/>
                  <a:gd name="T5" fmla="*/ 17689 h 33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3166" fill="none" extrusionOk="0">
                    <a:moveTo>
                      <a:pt x="12395" y="0"/>
                    </a:moveTo>
                    <a:cubicBezTo>
                      <a:pt x="18164" y="4042"/>
                      <a:pt x="21600" y="10644"/>
                      <a:pt x="21600" y="17689"/>
                    </a:cubicBezTo>
                    <a:cubicBezTo>
                      <a:pt x="21600" y="23517"/>
                      <a:pt x="19244" y="29099"/>
                      <a:pt x="15067" y="33165"/>
                    </a:cubicBezTo>
                  </a:path>
                  <a:path w="21600" h="33166" stroke="0" extrusionOk="0">
                    <a:moveTo>
                      <a:pt x="12395" y="0"/>
                    </a:moveTo>
                    <a:cubicBezTo>
                      <a:pt x="18164" y="4042"/>
                      <a:pt x="21600" y="10644"/>
                      <a:pt x="21600" y="17689"/>
                    </a:cubicBezTo>
                    <a:cubicBezTo>
                      <a:pt x="21600" y="23517"/>
                      <a:pt x="19244" y="29099"/>
                      <a:pt x="15067" y="33165"/>
                    </a:cubicBezTo>
                    <a:lnTo>
                      <a:pt x="0" y="1768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/>
            </p:nvSpPr>
            <p:spPr bwMode="auto">
              <a:xfrm>
                <a:off x="6977" y="3780"/>
                <a:ext cx="619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Times New Roman" pitchFamily="18" charset="0"/>
                  </a:rPr>
                  <a:t>–</a:t>
                </a: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en-US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78" name="Arc 18"/>
              <p:cNvSpPr>
                <a:spLocks/>
              </p:cNvSpPr>
              <p:nvPr/>
            </p:nvSpPr>
            <p:spPr bwMode="auto">
              <a:xfrm>
                <a:off x="9033" y="3911"/>
                <a:ext cx="71" cy="197"/>
              </a:xfrm>
              <a:custGeom>
                <a:avLst/>
                <a:gdLst>
                  <a:gd name="G0" fmla="+- 0 0 0"/>
                  <a:gd name="G1" fmla="+- 12284 0 0"/>
                  <a:gd name="G2" fmla="+- 21600 0 0"/>
                  <a:gd name="T0" fmla="*/ 17767 w 21600"/>
                  <a:gd name="T1" fmla="*/ 0 h 29657"/>
                  <a:gd name="T2" fmla="*/ 12836 w 21600"/>
                  <a:gd name="T3" fmla="*/ 29657 h 29657"/>
                  <a:gd name="T4" fmla="*/ 0 w 21600"/>
                  <a:gd name="T5" fmla="*/ 12284 h 29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657" fill="none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9137"/>
                      <a:pt x="18347" y="25584"/>
                      <a:pt x="12835" y="29656"/>
                    </a:cubicBezTo>
                  </a:path>
                  <a:path w="21600" h="29657" stroke="0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9137"/>
                      <a:pt x="18347" y="25584"/>
                      <a:pt x="12835" y="29656"/>
                    </a:cubicBezTo>
                    <a:lnTo>
                      <a:pt x="0" y="122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7" name="Arc 17"/>
              <p:cNvSpPr>
                <a:spLocks/>
              </p:cNvSpPr>
              <p:nvPr/>
            </p:nvSpPr>
            <p:spPr bwMode="auto">
              <a:xfrm>
                <a:off x="9147" y="3109"/>
                <a:ext cx="268" cy="1110"/>
              </a:xfrm>
              <a:custGeom>
                <a:avLst/>
                <a:gdLst>
                  <a:gd name="G0" fmla="+- 0 0 0"/>
                  <a:gd name="G1" fmla="+- 16131 0 0"/>
                  <a:gd name="G2" fmla="+- 21600 0 0"/>
                  <a:gd name="T0" fmla="*/ 14365 w 21600"/>
                  <a:gd name="T1" fmla="*/ 0 h 34046"/>
                  <a:gd name="T2" fmla="*/ 12066 w 21600"/>
                  <a:gd name="T3" fmla="*/ 34046 h 34046"/>
                  <a:gd name="T4" fmla="*/ 0 w 21600"/>
                  <a:gd name="T5" fmla="*/ 16131 h 34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4046" fill="none" extrusionOk="0">
                    <a:moveTo>
                      <a:pt x="14364" y="0"/>
                    </a:moveTo>
                    <a:cubicBezTo>
                      <a:pt x="18967" y="4098"/>
                      <a:pt x="21600" y="9968"/>
                      <a:pt x="21600" y="16131"/>
                    </a:cubicBezTo>
                    <a:cubicBezTo>
                      <a:pt x="21600" y="23316"/>
                      <a:pt x="18026" y="30032"/>
                      <a:pt x="12066" y="34046"/>
                    </a:cubicBezTo>
                  </a:path>
                  <a:path w="21600" h="34046" stroke="0" extrusionOk="0">
                    <a:moveTo>
                      <a:pt x="14364" y="0"/>
                    </a:moveTo>
                    <a:cubicBezTo>
                      <a:pt x="18967" y="4098"/>
                      <a:pt x="21600" y="9968"/>
                      <a:pt x="21600" y="16131"/>
                    </a:cubicBezTo>
                    <a:cubicBezTo>
                      <a:pt x="21600" y="23316"/>
                      <a:pt x="18026" y="30032"/>
                      <a:pt x="12066" y="34046"/>
                    </a:cubicBezTo>
                    <a:lnTo>
                      <a:pt x="0" y="1613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6" name="Arc 16"/>
              <p:cNvSpPr>
                <a:spLocks/>
              </p:cNvSpPr>
              <p:nvPr/>
            </p:nvSpPr>
            <p:spPr bwMode="auto">
              <a:xfrm flipV="1">
                <a:off x="8140" y="4006"/>
                <a:ext cx="107" cy="177"/>
              </a:xfrm>
              <a:custGeom>
                <a:avLst/>
                <a:gdLst>
                  <a:gd name="G0" fmla="+- 0 0 0"/>
                  <a:gd name="G1" fmla="+- 12284 0 0"/>
                  <a:gd name="G2" fmla="+- 21600 0 0"/>
                  <a:gd name="T0" fmla="*/ 17767 w 21600"/>
                  <a:gd name="T1" fmla="*/ 0 h 24383"/>
                  <a:gd name="T2" fmla="*/ 17893 w 21600"/>
                  <a:gd name="T3" fmla="*/ 24383 h 24383"/>
                  <a:gd name="T4" fmla="*/ 0 w 21600"/>
                  <a:gd name="T5" fmla="*/ 12284 h 24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383" fill="none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6596"/>
                      <a:pt x="20309" y="20810"/>
                      <a:pt x="17893" y="24383"/>
                    </a:cubicBezTo>
                  </a:path>
                  <a:path w="21600" h="24383" stroke="0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6596"/>
                      <a:pt x="20309" y="20810"/>
                      <a:pt x="17893" y="24383"/>
                    </a:cubicBezTo>
                    <a:lnTo>
                      <a:pt x="0" y="122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5" name="Arc 15"/>
              <p:cNvSpPr>
                <a:spLocks/>
              </p:cNvSpPr>
              <p:nvPr/>
            </p:nvSpPr>
            <p:spPr bwMode="auto">
              <a:xfrm flipH="1" flipV="1">
                <a:off x="8499" y="4006"/>
                <a:ext cx="71" cy="177"/>
              </a:xfrm>
              <a:custGeom>
                <a:avLst/>
                <a:gdLst>
                  <a:gd name="G0" fmla="+- 0 0 0"/>
                  <a:gd name="G1" fmla="+- 12284 0 0"/>
                  <a:gd name="G2" fmla="+- 21600 0 0"/>
                  <a:gd name="T0" fmla="*/ 17767 w 21600"/>
                  <a:gd name="T1" fmla="*/ 0 h 15930"/>
                  <a:gd name="T2" fmla="*/ 21290 w 21600"/>
                  <a:gd name="T3" fmla="*/ 15930 h 15930"/>
                  <a:gd name="T4" fmla="*/ 0 w 21600"/>
                  <a:gd name="T5" fmla="*/ 12284 h 15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5930" fill="none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3505"/>
                      <a:pt x="21496" y="14725"/>
                      <a:pt x="21290" y="15930"/>
                    </a:cubicBezTo>
                  </a:path>
                  <a:path w="21600" h="15930" stroke="0" extrusionOk="0">
                    <a:moveTo>
                      <a:pt x="17766" y="0"/>
                    </a:moveTo>
                    <a:cubicBezTo>
                      <a:pt x="20262" y="3610"/>
                      <a:pt x="21600" y="7895"/>
                      <a:pt x="21600" y="12284"/>
                    </a:cubicBezTo>
                    <a:cubicBezTo>
                      <a:pt x="21600" y="13505"/>
                      <a:pt x="21496" y="14725"/>
                      <a:pt x="21290" y="15930"/>
                    </a:cubicBezTo>
                    <a:lnTo>
                      <a:pt x="0" y="122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4" name="Arc 14"/>
              <p:cNvSpPr>
                <a:spLocks/>
              </p:cNvSpPr>
              <p:nvPr/>
            </p:nvSpPr>
            <p:spPr bwMode="auto">
              <a:xfrm flipH="1" flipV="1">
                <a:off x="8300" y="3142"/>
                <a:ext cx="199" cy="120"/>
              </a:xfrm>
              <a:custGeom>
                <a:avLst/>
                <a:gdLst>
                  <a:gd name="G0" fmla="+- 12656 0 0"/>
                  <a:gd name="G1" fmla="+- 21600 0 0"/>
                  <a:gd name="G2" fmla="+- 21600 0 0"/>
                  <a:gd name="T0" fmla="*/ 0 w 26323"/>
                  <a:gd name="T1" fmla="*/ 4096 h 21600"/>
                  <a:gd name="T2" fmla="*/ 26323 w 26323"/>
                  <a:gd name="T3" fmla="*/ 4874 h 21600"/>
                  <a:gd name="T4" fmla="*/ 12656 w 2632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23" h="21600" fill="none" extrusionOk="0">
                    <a:moveTo>
                      <a:pt x="0" y="4096"/>
                    </a:moveTo>
                    <a:cubicBezTo>
                      <a:pt x="3682" y="1433"/>
                      <a:pt x="8111" y="-1"/>
                      <a:pt x="12656" y="0"/>
                    </a:cubicBezTo>
                    <a:cubicBezTo>
                      <a:pt x="17637" y="0"/>
                      <a:pt x="22465" y="1721"/>
                      <a:pt x="26323" y="4873"/>
                    </a:cubicBezTo>
                  </a:path>
                  <a:path w="26323" h="21600" stroke="0" extrusionOk="0">
                    <a:moveTo>
                      <a:pt x="0" y="4096"/>
                    </a:moveTo>
                    <a:cubicBezTo>
                      <a:pt x="3682" y="1433"/>
                      <a:pt x="8111" y="-1"/>
                      <a:pt x="12656" y="0"/>
                    </a:cubicBezTo>
                    <a:cubicBezTo>
                      <a:pt x="17637" y="0"/>
                      <a:pt x="22465" y="1721"/>
                      <a:pt x="26323" y="4873"/>
                    </a:cubicBezTo>
                    <a:lnTo>
                      <a:pt x="126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73" name="Rectangle 13"/>
              <p:cNvSpPr>
                <a:spLocks noChangeArrowheads="1"/>
              </p:cNvSpPr>
              <p:nvPr/>
            </p:nvSpPr>
            <p:spPr bwMode="auto">
              <a:xfrm>
                <a:off x="6929" y="4257"/>
                <a:ext cx="54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72" name="Rectangle 12"/>
              <p:cNvSpPr>
                <a:spLocks noChangeArrowheads="1"/>
              </p:cNvSpPr>
              <p:nvPr/>
            </p:nvSpPr>
            <p:spPr bwMode="auto">
              <a:xfrm>
                <a:off x="7623" y="4165"/>
                <a:ext cx="413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71" name="Rectangle 11"/>
              <p:cNvSpPr>
                <a:spLocks noChangeArrowheads="1"/>
              </p:cNvSpPr>
              <p:nvPr/>
            </p:nvSpPr>
            <p:spPr bwMode="auto">
              <a:xfrm>
                <a:off x="9147" y="4289"/>
                <a:ext cx="54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70" name="Rectangle 10"/>
              <p:cNvSpPr>
                <a:spLocks noChangeArrowheads="1"/>
              </p:cNvSpPr>
              <p:nvPr/>
            </p:nvSpPr>
            <p:spPr bwMode="auto">
              <a:xfrm>
                <a:off x="7793" y="4029"/>
                <a:ext cx="619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ea typeface="Times New Roman" pitchFamily="18" charset="0"/>
                  </a:rPr>
                  <a:t>–</a:t>
                </a: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69" name="Rectangle 9"/>
              <p:cNvSpPr>
                <a:spLocks noChangeArrowheads="1"/>
              </p:cNvSpPr>
              <p:nvPr/>
            </p:nvSpPr>
            <p:spPr bwMode="auto">
              <a:xfrm>
                <a:off x="8369" y="4029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68" name="Rectangle 8"/>
              <p:cNvSpPr>
                <a:spLocks noChangeArrowheads="1"/>
              </p:cNvSpPr>
              <p:nvPr/>
            </p:nvSpPr>
            <p:spPr bwMode="auto">
              <a:xfrm>
                <a:off x="8973" y="3723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ε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67" name="Rectangle 7"/>
              <p:cNvSpPr>
                <a:spLocks noChangeArrowheads="1"/>
              </p:cNvSpPr>
              <p:nvPr/>
            </p:nvSpPr>
            <p:spPr bwMode="auto">
              <a:xfrm>
                <a:off x="9284" y="3337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σ</a:t>
                </a:r>
                <a:r>
                  <a:rPr kumimoji="0" lang="ru-RU" sz="1200" b="0" i="1" u="none" strike="noStrike" cap="none" normalizeH="0" baseline="-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66" name="Rectangle 6"/>
              <p:cNvSpPr>
                <a:spLocks noChangeArrowheads="1"/>
              </p:cNvSpPr>
              <p:nvPr/>
            </p:nvSpPr>
            <p:spPr bwMode="auto">
              <a:xfrm>
                <a:off x="8176" y="3181"/>
                <a:ext cx="545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 CYR"/>
                    <a:ea typeface="Times New Roman" pitchFamily="18" charset="0"/>
                  </a:rPr>
                  <a:t>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565" name="Line 5"/>
              <p:cNvSpPr>
                <a:spLocks noChangeShapeType="1"/>
              </p:cNvSpPr>
              <p:nvPr/>
            </p:nvSpPr>
            <p:spPr bwMode="auto">
              <a:xfrm>
                <a:off x="8874" y="4006"/>
                <a:ext cx="498" cy="28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64" name="Line 4"/>
              <p:cNvSpPr>
                <a:spLocks noChangeShapeType="1"/>
              </p:cNvSpPr>
              <p:nvPr/>
            </p:nvSpPr>
            <p:spPr bwMode="auto">
              <a:xfrm flipH="1">
                <a:off x="7238" y="4219"/>
                <a:ext cx="232" cy="13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563" name="Line 3"/>
              <p:cNvSpPr>
                <a:spLocks noChangeShapeType="1"/>
              </p:cNvSpPr>
              <p:nvPr/>
            </p:nvSpPr>
            <p:spPr bwMode="auto">
              <a:xfrm flipH="1">
                <a:off x="8247" y="4006"/>
                <a:ext cx="23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stealth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6656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6635" name="Group 75"/>
          <p:cNvGrpSpPr>
            <a:grpSpLocks/>
          </p:cNvGrpSpPr>
          <p:nvPr/>
        </p:nvGrpSpPr>
        <p:grpSpPr bwMode="auto">
          <a:xfrm>
            <a:off x="5500694" y="500042"/>
            <a:ext cx="1000132" cy="1214446"/>
            <a:chOff x="1013" y="1191"/>
            <a:chExt cx="2338" cy="2451"/>
          </a:xfrm>
        </p:grpSpPr>
        <p:sp>
          <p:nvSpPr>
            <p:cNvPr id="66655" name="Line 95"/>
            <p:cNvSpPr>
              <a:spLocks noChangeShapeType="1"/>
            </p:cNvSpPr>
            <p:nvPr/>
          </p:nvSpPr>
          <p:spPr bwMode="auto">
            <a:xfrm>
              <a:off x="1013" y="1647"/>
              <a:ext cx="2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54" name="Line 94"/>
            <p:cNvSpPr>
              <a:spLocks noChangeShapeType="1"/>
            </p:cNvSpPr>
            <p:nvPr/>
          </p:nvSpPr>
          <p:spPr bwMode="auto">
            <a:xfrm>
              <a:off x="1013" y="3186"/>
              <a:ext cx="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53" name="Line 93"/>
            <p:cNvSpPr>
              <a:spLocks noChangeShapeType="1"/>
            </p:cNvSpPr>
            <p:nvPr/>
          </p:nvSpPr>
          <p:spPr bwMode="auto">
            <a:xfrm>
              <a:off x="1013" y="2787"/>
              <a:ext cx="25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52" name="Line 92"/>
            <p:cNvSpPr>
              <a:spLocks noChangeShapeType="1"/>
            </p:cNvSpPr>
            <p:nvPr/>
          </p:nvSpPr>
          <p:spPr bwMode="auto">
            <a:xfrm>
              <a:off x="1527" y="2787"/>
              <a:ext cx="430" cy="1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51" name="Line 91"/>
            <p:cNvSpPr>
              <a:spLocks noChangeShapeType="1"/>
            </p:cNvSpPr>
            <p:nvPr/>
          </p:nvSpPr>
          <p:spPr bwMode="auto">
            <a:xfrm>
              <a:off x="3180" y="1818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50" name="Line 90"/>
            <p:cNvSpPr>
              <a:spLocks noChangeShapeType="1"/>
            </p:cNvSpPr>
            <p:nvPr/>
          </p:nvSpPr>
          <p:spPr bwMode="auto">
            <a:xfrm>
              <a:off x="2097" y="3015"/>
              <a:ext cx="430" cy="1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9" name="Line 89"/>
            <p:cNvSpPr>
              <a:spLocks noChangeShapeType="1"/>
            </p:cNvSpPr>
            <p:nvPr/>
          </p:nvSpPr>
          <p:spPr bwMode="auto">
            <a:xfrm>
              <a:off x="2527" y="1251"/>
              <a:ext cx="0" cy="2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8" name="Line 88"/>
            <p:cNvSpPr>
              <a:spLocks noChangeShapeType="1"/>
            </p:cNvSpPr>
            <p:nvPr/>
          </p:nvSpPr>
          <p:spPr bwMode="auto">
            <a:xfrm>
              <a:off x="2191" y="3015"/>
              <a:ext cx="116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7" name="Line 87"/>
            <p:cNvSpPr>
              <a:spLocks noChangeShapeType="1"/>
            </p:cNvSpPr>
            <p:nvPr/>
          </p:nvSpPr>
          <p:spPr bwMode="auto">
            <a:xfrm>
              <a:off x="1552" y="1251"/>
              <a:ext cx="1419" cy="56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6" name="Line 86"/>
            <p:cNvSpPr>
              <a:spLocks noChangeShapeType="1"/>
            </p:cNvSpPr>
            <p:nvPr/>
          </p:nvSpPr>
          <p:spPr bwMode="auto">
            <a:xfrm>
              <a:off x="1013" y="1251"/>
              <a:ext cx="2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5" name="Oval 85" descr="glass"/>
            <p:cNvSpPr>
              <a:spLocks noChangeArrowheads="1"/>
            </p:cNvSpPr>
            <p:nvPr/>
          </p:nvSpPr>
          <p:spPr bwMode="auto">
            <a:xfrm>
              <a:off x="2971" y="1251"/>
              <a:ext cx="209" cy="795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4" name="Rectangle 84" descr="glass"/>
            <p:cNvSpPr>
              <a:spLocks noChangeArrowheads="1"/>
            </p:cNvSpPr>
            <p:nvPr/>
          </p:nvSpPr>
          <p:spPr bwMode="auto">
            <a:xfrm>
              <a:off x="1320" y="1191"/>
              <a:ext cx="241" cy="9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3" name="Oval 83" descr="glass"/>
            <p:cNvSpPr>
              <a:spLocks noChangeArrowheads="1"/>
            </p:cNvSpPr>
            <p:nvPr/>
          </p:nvSpPr>
          <p:spPr bwMode="auto">
            <a:xfrm>
              <a:off x="1242" y="1191"/>
              <a:ext cx="209" cy="912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2" name="Rectangle 82" descr="glass"/>
            <p:cNvSpPr>
              <a:spLocks noChangeArrowheads="1"/>
            </p:cNvSpPr>
            <p:nvPr/>
          </p:nvSpPr>
          <p:spPr bwMode="auto">
            <a:xfrm>
              <a:off x="1320" y="2730"/>
              <a:ext cx="241" cy="9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1" name="Oval 81" descr="glass"/>
            <p:cNvSpPr>
              <a:spLocks noChangeArrowheads="1"/>
            </p:cNvSpPr>
            <p:nvPr/>
          </p:nvSpPr>
          <p:spPr bwMode="auto">
            <a:xfrm>
              <a:off x="1242" y="2730"/>
              <a:ext cx="209" cy="912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40" name="Freeform 80" descr="glass"/>
            <p:cNvSpPr>
              <a:spLocks/>
            </p:cNvSpPr>
            <p:nvPr/>
          </p:nvSpPr>
          <p:spPr bwMode="auto">
            <a:xfrm>
              <a:off x="1957" y="2901"/>
              <a:ext cx="215" cy="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29" y="263"/>
                </a:cxn>
                <a:cxn ang="0">
                  <a:pos x="171" y="513"/>
                </a:cxn>
                <a:cxn ang="0">
                  <a:pos x="0" y="513"/>
                </a:cxn>
                <a:cxn ang="0">
                  <a:pos x="46" y="253"/>
                </a:cxn>
                <a:cxn ang="0">
                  <a:pos x="0" y="0"/>
                </a:cxn>
              </a:cxnLst>
              <a:rect l="0" t="0" r="r" b="b"/>
              <a:pathLst>
                <a:path w="171" h="513">
                  <a:moveTo>
                    <a:pt x="0" y="0"/>
                  </a:moveTo>
                  <a:cubicBezTo>
                    <a:pt x="0" y="0"/>
                    <a:pt x="171" y="0"/>
                    <a:pt x="171" y="0"/>
                  </a:cubicBezTo>
                  <a:cubicBezTo>
                    <a:pt x="145" y="110"/>
                    <a:pt x="133" y="184"/>
                    <a:pt x="129" y="263"/>
                  </a:cubicBezTo>
                  <a:cubicBezTo>
                    <a:pt x="125" y="342"/>
                    <a:pt x="164" y="451"/>
                    <a:pt x="171" y="513"/>
                  </a:cubicBezTo>
                  <a:cubicBezTo>
                    <a:pt x="85" y="513"/>
                    <a:pt x="0" y="513"/>
                    <a:pt x="0" y="513"/>
                  </a:cubicBezTo>
                  <a:cubicBezTo>
                    <a:pt x="7" y="435"/>
                    <a:pt x="43" y="314"/>
                    <a:pt x="46" y="253"/>
                  </a:cubicBezTo>
                  <a:cubicBezTo>
                    <a:pt x="49" y="192"/>
                    <a:pt x="23" y="110"/>
                    <a:pt x="0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39" name="Rectangle 79"/>
            <p:cNvSpPr>
              <a:spLocks noChangeArrowheads="1"/>
            </p:cNvSpPr>
            <p:nvPr/>
          </p:nvSpPr>
          <p:spPr bwMode="auto">
            <a:xfrm>
              <a:off x="2097" y="1626"/>
              <a:ext cx="57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638" name="Rectangle 78"/>
            <p:cNvSpPr>
              <a:spLocks noChangeArrowheads="1"/>
            </p:cNvSpPr>
            <p:nvPr/>
          </p:nvSpPr>
          <p:spPr bwMode="auto">
            <a:xfrm>
              <a:off x="2435" y="1251"/>
              <a:ext cx="57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F'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637" name="Rectangle 77"/>
            <p:cNvSpPr>
              <a:spLocks noChangeArrowheads="1"/>
            </p:cNvSpPr>
            <p:nvPr/>
          </p:nvSpPr>
          <p:spPr bwMode="auto">
            <a:xfrm>
              <a:off x="2097" y="3129"/>
              <a:ext cx="57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F'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636" name="Rectangle 76"/>
            <p:cNvSpPr>
              <a:spLocks noChangeArrowheads="1"/>
            </p:cNvSpPr>
            <p:nvPr/>
          </p:nvSpPr>
          <p:spPr bwMode="auto">
            <a:xfrm>
              <a:off x="2487" y="3129"/>
              <a:ext cx="57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</a:t>
              </a:r>
              <a:r>
                <a:rPr kumimoji="0" lang="en-US" sz="12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6661" name="Picture 101" descr="4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00504"/>
            <a:ext cx="2517765" cy="109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Рисунок 87" descr="ca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000636"/>
            <a:ext cx="1266825" cy="1685925"/>
          </a:xfrm>
          <a:prstGeom prst="rect">
            <a:avLst/>
          </a:prstGeom>
        </p:spPr>
      </p:pic>
      <p:pic>
        <p:nvPicPr>
          <p:cNvPr id="66665" name="Picture 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000636"/>
            <a:ext cx="1681154" cy="16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666" name="Picture 1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714488"/>
            <a:ext cx="1376365" cy="15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668" name="Picture 1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857496"/>
            <a:ext cx="151804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669" name="Picture 1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2857496"/>
            <a:ext cx="1619235" cy="12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68313" y="4762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4000" b="1">
                <a:solidFill>
                  <a:srgbClr val="CC0066"/>
                </a:solidFill>
              </a:rPr>
              <a:t>Шкала електромагнітних хвиль</a:t>
            </a:r>
            <a:endParaRPr lang="ru-RU" sz="4000" b="1">
              <a:solidFill>
                <a:srgbClr val="CC0066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7632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5013325"/>
            <a:ext cx="8229600" cy="13684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i="1" smtClean="0">
                <a:solidFill>
                  <a:srgbClr val="0000FF"/>
                </a:solidFill>
              </a:rPr>
              <a:t>Оптичний діапазон</a:t>
            </a:r>
            <a:r>
              <a:rPr lang="uk-UA" sz="1800" smtClean="0">
                <a:solidFill>
                  <a:srgbClr val="0000FF"/>
                </a:solidFill>
              </a:rPr>
              <a:t>                   </a:t>
            </a:r>
            <a:r>
              <a:rPr lang="en-US" sz="1800" smtClean="0">
                <a:solidFill>
                  <a:srgbClr val="0000FF"/>
                </a:solidFill>
              </a:rPr>
              <a:t>~</a:t>
            </a:r>
            <a:r>
              <a:rPr lang="uk-UA" sz="1800" smtClean="0">
                <a:solidFill>
                  <a:srgbClr val="0000FF"/>
                </a:solidFill>
              </a:rPr>
              <a:t> </a:t>
            </a:r>
            <a:r>
              <a:rPr lang="uk-UA" sz="1800" b="1" smtClean="0">
                <a:solidFill>
                  <a:srgbClr val="0000FF"/>
                </a:solidFill>
              </a:rPr>
              <a:t>10</a:t>
            </a:r>
            <a:r>
              <a:rPr lang="uk-UA" sz="1800" b="1" baseline="30000" smtClean="0">
                <a:solidFill>
                  <a:srgbClr val="0000FF"/>
                </a:solidFill>
              </a:rPr>
              <a:t>17</a:t>
            </a:r>
            <a:r>
              <a:rPr lang="uk-UA" sz="1800" b="1" smtClean="0">
                <a:solidFill>
                  <a:srgbClr val="0000FF"/>
                </a:solidFill>
              </a:rPr>
              <a:t> – 10</a:t>
            </a:r>
            <a:r>
              <a:rPr lang="uk-UA" sz="1800" b="1" baseline="30000" smtClean="0">
                <a:solidFill>
                  <a:srgbClr val="0000FF"/>
                </a:solidFill>
              </a:rPr>
              <a:t>11</a:t>
            </a:r>
            <a:r>
              <a:rPr lang="uk-UA" sz="1800" smtClean="0">
                <a:solidFill>
                  <a:srgbClr val="0000FF"/>
                </a:solidFill>
              </a:rPr>
              <a:t>( 10</a:t>
            </a:r>
            <a:r>
              <a:rPr lang="uk-UA" sz="1800" baseline="30000" smtClean="0">
                <a:solidFill>
                  <a:srgbClr val="0000FF"/>
                </a:solidFill>
              </a:rPr>
              <a:t>12</a:t>
            </a:r>
            <a:r>
              <a:rPr lang="uk-UA" sz="1800" smtClean="0">
                <a:solidFill>
                  <a:srgbClr val="0000FF"/>
                </a:solidFill>
              </a:rPr>
              <a:t>)</a:t>
            </a:r>
            <a:r>
              <a:rPr lang="uk-UA" sz="1800" b="1" smtClean="0">
                <a:solidFill>
                  <a:srgbClr val="0000FF"/>
                </a:solidFill>
              </a:rPr>
              <a:t> </a:t>
            </a:r>
            <a:r>
              <a:rPr lang="uk-UA" sz="1800" smtClean="0">
                <a:solidFill>
                  <a:srgbClr val="0000FF"/>
                </a:solidFill>
              </a:rPr>
              <a:t>Гц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i="1" smtClean="0">
                <a:solidFill>
                  <a:srgbClr val="0000FF"/>
                </a:solidFill>
              </a:rPr>
              <a:t>Видиме світло</a:t>
            </a:r>
            <a:r>
              <a:rPr lang="uk-UA" sz="1800" smtClean="0">
                <a:solidFill>
                  <a:srgbClr val="0000FF"/>
                </a:solidFill>
              </a:rPr>
              <a:t>                          </a:t>
            </a:r>
            <a:r>
              <a:rPr lang="en-US" sz="1800" smtClean="0">
                <a:solidFill>
                  <a:srgbClr val="0000FF"/>
                </a:solidFill>
              </a:rPr>
              <a:t>~</a:t>
            </a:r>
            <a:r>
              <a:rPr lang="uk-UA" sz="1800" smtClean="0">
                <a:solidFill>
                  <a:srgbClr val="0000FF"/>
                </a:solidFill>
              </a:rPr>
              <a:t> </a:t>
            </a:r>
            <a:r>
              <a:rPr lang="uk-UA" sz="1800" b="1" smtClean="0">
                <a:solidFill>
                  <a:srgbClr val="0000FF"/>
                </a:solidFill>
              </a:rPr>
              <a:t>10</a:t>
            </a:r>
            <a:r>
              <a:rPr lang="uk-UA" sz="1800" b="1" baseline="30000" smtClean="0">
                <a:solidFill>
                  <a:srgbClr val="0000FF"/>
                </a:solidFill>
              </a:rPr>
              <a:t>15</a:t>
            </a:r>
            <a:r>
              <a:rPr lang="uk-UA" sz="1800" b="1" smtClean="0">
                <a:solidFill>
                  <a:srgbClr val="0000FF"/>
                </a:solidFill>
              </a:rPr>
              <a:t> – 0,5</a:t>
            </a:r>
            <a:r>
              <a:rPr lang="en-US" sz="1800" b="1" smtClean="0">
                <a:solidFill>
                  <a:srgbClr val="0000FF"/>
                </a:solidFill>
              </a:rPr>
              <a:t>·</a:t>
            </a:r>
            <a:r>
              <a:rPr lang="uk-UA" sz="1800" b="1" smtClean="0">
                <a:solidFill>
                  <a:srgbClr val="0000FF"/>
                </a:solidFill>
              </a:rPr>
              <a:t>10</a:t>
            </a:r>
            <a:r>
              <a:rPr lang="uk-UA" sz="1800" b="1" baseline="30000" smtClean="0">
                <a:solidFill>
                  <a:srgbClr val="0000FF"/>
                </a:solidFill>
              </a:rPr>
              <a:t>14</a:t>
            </a:r>
            <a:r>
              <a:rPr lang="uk-UA" sz="1800" baseline="30000" smtClean="0">
                <a:solidFill>
                  <a:srgbClr val="0000FF"/>
                </a:solidFill>
              </a:rPr>
              <a:t> </a:t>
            </a:r>
            <a:r>
              <a:rPr lang="uk-UA" sz="1800" smtClean="0">
                <a:solidFill>
                  <a:srgbClr val="0000FF"/>
                </a:solidFill>
              </a:rPr>
              <a:t>Гц    (0,38 – 0,78 мкм)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>
                <a:solidFill>
                  <a:srgbClr val="0000FF"/>
                </a:solidFill>
              </a:rPr>
              <a:t>ІЧ випромінювання                  </a:t>
            </a:r>
            <a:r>
              <a:rPr lang="en-US" sz="1800" smtClean="0">
                <a:solidFill>
                  <a:srgbClr val="0000FF"/>
                </a:solidFill>
              </a:rPr>
              <a:t>~</a:t>
            </a:r>
            <a:r>
              <a:rPr lang="uk-UA" sz="1800" smtClean="0">
                <a:solidFill>
                  <a:srgbClr val="0000FF"/>
                </a:solidFill>
              </a:rPr>
              <a:t> </a:t>
            </a:r>
            <a:r>
              <a:rPr lang="uk-UA" sz="1800" b="1" smtClean="0">
                <a:solidFill>
                  <a:srgbClr val="0000FF"/>
                </a:solidFill>
              </a:rPr>
              <a:t>10</a:t>
            </a:r>
            <a:r>
              <a:rPr lang="uk-UA" sz="1800" b="1" baseline="30000" smtClean="0">
                <a:solidFill>
                  <a:srgbClr val="0000FF"/>
                </a:solidFill>
              </a:rPr>
              <a:t>14</a:t>
            </a:r>
            <a:r>
              <a:rPr lang="uk-UA" sz="1800" b="1" smtClean="0">
                <a:solidFill>
                  <a:srgbClr val="0000FF"/>
                </a:solidFill>
              </a:rPr>
              <a:t> – 10</a:t>
            </a:r>
            <a:r>
              <a:rPr lang="uk-UA" sz="1800" b="1" baseline="30000" smtClean="0">
                <a:solidFill>
                  <a:srgbClr val="0000FF"/>
                </a:solidFill>
              </a:rPr>
              <a:t>12</a:t>
            </a:r>
            <a:r>
              <a:rPr lang="uk-UA" sz="1800" smtClean="0">
                <a:solidFill>
                  <a:srgbClr val="0000FF"/>
                </a:solidFill>
              </a:rPr>
              <a:t>( 10</a:t>
            </a:r>
            <a:r>
              <a:rPr lang="uk-UA" sz="1800" baseline="30000" smtClean="0">
                <a:solidFill>
                  <a:srgbClr val="0000FF"/>
                </a:solidFill>
              </a:rPr>
              <a:t>11</a:t>
            </a:r>
            <a:r>
              <a:rPr lang="uk-UA" sz="1800" smtClean="0">
                <a:solidFill>
                  <a:srgbClr val="0000FF"/>
                </a:solidFill>
              </a:rPr>
              <a:t>)</a:t>
            </a:r>
            <a:r>
              <a:rPr lang="uk-UA" sz="1800" b="1" smtClean="0">
                <a:solidFill>
                  <a:srgbClr val="0000FF"/>
                </a:solidFill>
              </a:rPr>
              <a:t> </a:t>
            </a:r>
            <a:r>
              <a:rPr lang="uk-UA" sz="1800" smtClean="0">
                <a:solidFill>
                  <a:srgbClr val="0000FF"/>
                </a:solidFill>
              </a:rPr>
              <a:t> Гц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>
                <a:solidFill>
                  <a:srgbClr val="0000FF"/>
                </a:solidFill>
              </a:rPr>
              <a:t>Т-випромінювання (ТГц діапазон) </a:t>
            </a:r>
            <a:r>
              <a:rPr lang="en-US" sz="1800" smtClean="0">
                <a:solidFill>
                  <a:srgbClr val="0000FF"/>
                </a:solidFill>
              </a:rPr>
              <a:t>~</a:t>
            </a:r>
            <a:r>
              <a:rPr lang="uk-UA" sz="1800" smtClean="0">
                <a:solidFill>
                  <a:srgbClr val="0000FF"/>
                </a:solidFill>
              </a:rPr>
              <a:t> </a:t>
            </a:r>
            <a:r>
              <a:rPr lang="uk-UA" sz="1800" b="1" smtClean="0">
                <a:solidFill>
                  <a:srgbClr val="0000FF"/>
                </a:solidFill>
              </a:rPr>
              <a:t>0,1 – 10 </a:t>
            </a:r>
            <a:r>
              <a:rPr lang="uk-UA" sz="1800" smtClean="0">
                <a:solidFill>
                  <a:srgbClr val="0000FF"/>
                </a:solidFill>
              </a:rPr>
              <a:t>ТГц </a:t>
            </a:r>
            <a:endParaRPr lang="ru-RU" sz="1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7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7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1" grpId="0" build="p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1857</TotalTime>
  <Words>1322</Words>
  <Application>Microsoft Office PowerPoint</Application>
  <PresentationFormat>Экран (4:3)</PresentationFormat>
  <Paragraphs>253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Пиксел</vt:lpstr>
      <vt:lpstr>Формула</vt:lpstr>
      <vt:lpstr> </vt:lpstr>
      <vt:lpstr>Шкала електромагнітних хвиль</vt:lpstr>
      <vt:lpstr>Етапи історії розвитку оптики I етап : вивчення видимого оком світла</vt:lpstr>
      <vt:lpstr>Етапи історії розвитку оптики I етап : вивчення видимого оком світла</vt:lpstr>
      <vt:lpstr>Презентация PowerPoint</vt:lpstr>
      <vt:lpstr>ОПТИКА XVII – XVIII ст.</vt:lpstr>
      <vt:lpstr>Етапи історії розвитку оптики</vt:lpstr>
      <vt:lpstr>Презентация PowerPoint</vt:lpstr>
      <vt:lpstr>Презентация PowerPoint</vt:lpstr>
      <vt:lpstr>Презентация PowerPoint</vt:lpstr>
      <vt:lpstr>Закони теплового випромінювання</vt:lpstr>
      <vt:lpstr>Закони теплового випромінювання</vt:lpstr>
      <vt:lpstr>Закони теплового випромінювання</vt:lpstr>
      <vt:lpstr>Як побачити невидиме? Допоможе ТЕПЛОБАЧЕННЯ</vt:lpstr>
      <vt:lpstr>Як побачити невидиме? Допоможе ТЕПЛОБАЧЕННЯ</vt:lpstr>
      <vt:lpstr>Як побачити невидиме? Допоможе ТЕПЛОБАЧЕННЯ</vt:lpstr>
      <vt:lpstr>Як побачити невидиме? Допоможе ТЕПЛОБАЧЕННЯ</vt:lpstr>
      <vt:lpstr>Як побачити невидиме? Допоможе ТЕПЛОБАЧЕННЯ</vt:lpstr>
      <vt:lpstr>Презентация PowerPoint</vt:lpstr>
      <vt:lpstr>Презентация PowerPoint</vt:lpstr>
      <vt:lpstr>Презентация PowerPoint</vt:lpstr>
      <vt:lpstr>Як побачити невидиме? Допоможе ТЕПЛОБАЧЕННЯ</vt:lpstr>
      <vt:lpstr>Презентация PowerPoint</vt:lpstr>
      <vt:lpstr>Презентация PowerPoint</vt:lpstr>
      <vt:lpstr>Як побачити невидиме? Допоможуть Т-промені (Т-Rays)</vt:lpstr>
      <vt:lpstr>Як побачити невидиме? Допоможуть Т-промені (Т-Rays)</vt:lpstr>
      <vt:lpstr>Як побачити невидиме? Допоможуть Т-промені (Т-Rays)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Вита&amp;Сергей</dc:creator>
  <cp:lastModifiedBy>ivanova</cp:lastModifiedBy>
  <cp:revision>65</cp:revision>
  <dcterms:created xsi:type="dcterms:W3CDTF">2008-02-07T14:21:15Z</dcterms:created>
  <dcterms:modified xsi:type="dcterms:W3CDTF">2012-09-06T09:56:35Z</dcterms:modified>
</cp:coreProperties>
</file>